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256" r:id="rId2"/>
    <p:sldId id="257" r:id="rId3"/>
    <p:sldId id="278" r:id="rId4"/>
    <p:sldId id="318" r:id="rId5"/>
    <p:sldId id="342" r:id="rId6"/>
    <p:sldId id="324" r:id="rId7"/>
    <p:sldId id="315" r:id="rId8"/>
    <p:sldId id="316" r:id="rId9"/>
    <p:sldId id="343" r:id="rId10"/>
    <p:sldId id="317" r:id="rId11"/>
    <p:sldId id="325" r:id="rId12"/>
    <p:sldId id="301" r:id="rId13"/>
    <p:sldId id="287" r:id="rId14"/>
    <p:sldId id="344" r:id="rId15"/>
    <p:sldId id="286" r:id="rId16"/>
    <p:sldId id="258" r:id="rId17"/>
    <p:sldId id="288" r:id="rId18"/>
    <p:sldId id="295" r:id="rId19"/>
    <p:sldId id="292" r:id="rId20"/>
    <p:sldId id="284" r:id="rId21"/>
    <p:sldId id="345" r:id="rId22"/>
    <p:sldId id="302" r:id="rId23"/>
    <p:sldId id="346" r:id="rId24"/>
    <p:sldId id="303" r:id="rId25"/>
    <p:sldId id="305" r:id="rId26"/>
    <p:sldId id="300" r:id="rId27"/>
    <p:sldId id="285" r:id="rId28"/>
    <p:sldId id="306" r:id="rId29"/>
    <p:sldId id="347" r:id="rId30"/>
    <p:sldId id="274" r:id="rId31"/>
    <p:sldId id="308" r:id="rId32"/>
    <p:sldId id="310" r:id="rId33"/>
    <p:sldId id="311" r:id="rId34"/>
    <p:sldId id="309" r:id="rId35"/>
    <p:sldId id="312" r:id="rId36"/>
    <p:sldId id="313" r:id="rId37"/>
    <p:sldId id="273" r:id="rId38"/>
    <p:sldId id="275" r:id="rId39"/>
    <p:sldId id="277" r:id="rId40"/>
    <p:sldId id="270" r:id="rId41"/>
    <p:sldId id="272" r:id="rId42"/>
    <p:sldId id="282" r:id="rId43"/>
    <p:sldId id="268" r:id="rId44"/>
    <p:sldId id="328" r:id="rId45"/>
    <p:sldId id="339" r:id="rId46"/>
    <p:sldId id="289" r:id="rId47"/>
    <p:sldId id="336" r:id="rId48"/>
    <p:sldId id="314" r:id="rId49"/>
    <p:sldId id="283" r:id="rId50"/>
    <p:sldId id="332" r:id="rId51"/>
    <p:sldId id="330" r:id="rId52"/>
    <p:sldId id="329" r:id="rId53"/>
    <p:sldId id="319" r:id="rId54"/>
    <p:sldId id="340" r:id="rId55"/>
    <p:sldId id="280" r:id="rId56"/>
    <p:sldId id="265" r:id="rId57"/>
    <p:sldId id="279" r:id="rId58"/>
    <p:sldId id="327" r:id="rId59"/>
    <p:sldId id="269" r:id="rId60"/>
    <p:sldId id="341" r:id="rId61"/>
    <p:sldId id="267" r:id="rId62"/>
    <p:sldId id="266" r:id="rId63"/>
    <p:sldId id="260" r:id="rId64"/>
    <p:sldId id="348" r:id="rId6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75" d="100"/>
          <a:sy n="75" d="100"/>
        </p:scale>
        <p:origin x="-123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658C64E-B20D-48AC-B3BD-B543BA73F890}" type="datetimeFigureOut">
              <a:rPr lang="el-GR"/>
              <a:pPr>
                <a:defRPr/>
              </a:pPr>
              <a:t>24/3/2014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83B15E4-2DA8-4D77-8145-9DF224EBD8A0}"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1981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119811"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16C8C0-7559-4E58-A0A2-90E29DD4C8DC}" type="slidenum">
              <a:rPr lang="el-GR"/>
              <a:pPr fontAlgn="base">
                <a:spcBef>
                  <a:spcPct val="0"/>
                </a:spcBef>
                <a:spcAft>
                  <a:spcPct val="0"/>
                </a:spcAft>
              </a:pPr>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CE340AFC-FB40-43B8-9AA3-8E7540BDDAC5}" type="datetimeFigureOut">
              <a:rPr lang="el-GR"/>
              <a:pPr>
                <a:defRPr/>
              </a:pPr>
              <a:t>24/3/2014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FDB0C8FE-84A5-4CAC-BF52-481844A87599}"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C098ACCA-CB9A-4FE0-93E1-08AABA07B62D}" type="datetimeFigureOut">
              <a:rPr lang="el-GR"/>
              <a:pPr>
                <a:defRPr/>
              </a:pPr>
              <a:t>24/3/2014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67A73384-F74D-41A7-8AF5-59BA9946DE6B}"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14501EC7-E8AC-4928-AC73-7384D1E94C53}" type="datetimeFigureOut">
              <a:rPr lang="el-GR"/>
              <a:pPr>
                <a:defRPr/>
              </a:pPr>
              <a:t>24/3/2014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AC43FB14-DF62-4E3C-86FC-A2AE96A095D2}"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1CE4BDEE-66E7-4CB4-91A3-C927996D70DC}" type="datetimeFigureOut">
              <a:rPr lang="el-GR"/>
              <a:pPr>
                <a:defRPr/>
              </a:pPr>
              <a:t>24/3/2014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B62406DC-DA9D-467D-BA88-4F639C073612}"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08F20091-D20D-4F9F-B43C-F240F82D495D}" type="datetimeFigureOut">
              <a:rPr lang="el-GR"/>
              <a:pPr>
                <a:defRPr/>
              </a:pPr>
              <a:t>24/3/2014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4322E37A-BCE5-4605-9EF4-EDD9533D3DCB}"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261E99D3-225E-469A-95D1-8AC82E73BDD8}" type="datetimeFigureOut">
              <a:rPr lang="el-GR"/>
              <a:pPr>
                <a:defRPr/>
              </a:pPr>
              <a:t>24/3/2014</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DCD8C58E-6270-4AF1-A9A3-56873FC6E031}"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8AC6EA49-D7BC-4BC7-9EFE-44676559ACED}" type="datetimeFigureOut">
              <a:rPr lang="el-GR"/>
              <a:pPr>
                <a:defRPr/>
              </a:pPr>
              <a:t>24/3/2014</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637E7741-DE6F-4D61-8551-A54ED87A24C8}"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B2B9A132-4CA6-4AA9-A3A0-F0BFC4B5F7C1}" type="datetimeFigureOut">
              <a:rPr lang="el-GR"/>
              <a:pPr>
                <a:defRPr/>
              </a:pPr>
              <a:t>24/3/2014</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68C53878-1BE1-42B0-BCBC-59890A61D142}"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47CF88B7-9EDE-4FCE-8952-A19D797B5E76}" type="datetimeFigureOut">
              <a:rPr lang="el-GR"/>
              <a:pPr>
                <a:defRPr/>
              </a:pPr>
              <a:t>24/3/2014</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9CA98C70-6247-4CF6-AEA1-90C32E3506D8}"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8B2DF78E-3F8D-4E40-ADEA-3E0EB3308FC8}" type="datetimeFigureOut">
              <a:rPr lang="el-GR"/>
              <a:pPr>
                <a:defRPr/>
              </a:pPr>
              <a:t>24/3/2014</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DFDA03D7-DE92-479C-8169-5E645E44C975}"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7B1B8DD4-7E7C-45DC-81EC-E7D196D66392}" type="datetimeFigureOut">
              <a:rPr lang="el-GR"/>
              <a:pPr>
                <a:defRPr/>
              </a:pPr>
              <a:t>24/3/2014</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3ECCA515-8DAD-47ED-AD8F-194C1A7A01E4}"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9062594-EA0C-46A4-9F37-17814EB0659E}" type="datetimeFigureOut">
              <a:rPr lang="el-GR"/>
              <a:pPr>
                <a:defRPr/>
              </a:pPr>
              <a:t>24/3/2014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10CDB050-CB28-410E-A317-9178A152F3F3}"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hyperlink" Target="http://www.iep.edu.gr/" TargetMode="Externa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w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odi.dwp.gov.uk/docs/iod/easy-read-guidance.pdf" TargetMode="External"/><Relationship Id="rId2" Type="http://schemas.openxmlformats.org/officeDocument/2006/relationships/hyperlink" Target="http://www.inspiredservices.org.uk/Information%20for%20all.pdf" TargetMode="External"/><Relationship Id="rId1" Type="http://schemas.openxmlformats.org/officeDocument/2006/relationships/slideLayout" Target="../slideLayouts/slideLayout2.xml"/><Relationship Id="rId5" Type="http://schemas.openxmlformats.org/officeDocument/2006/relationships/hyperlink" Target="http://www.prosvasimo.gr/wp-content/uploads/2013/07/upodeigm-didaskalies-nohtikh.rar" TargetMode="External"/><Relationship Id="rId4" Type="http://schemas.openxmlformats.org/officeDocument/2006/relationships/hyperlink" Target="http://www.prosvasimo.gr/wp-content/uploads/2013/07/kales-praktikes-noitiki.zip"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www.prosvasimo.gr/wp-content/uploads/2013/07/upodeigm-didaskalies-nohtikh.rar"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914;&#921;&#914;&#923;&#921;&#927;&#915;&#929;&#913;&#934;&#906;&#913;%20%20&#915;&#921;&#913;%20&#932;&#919;%20&#925;&#927;&#919;&#932;&#921;&#922;&#919;%20&#913;&#925;&#913;&#928;&#919;&#929;&#921;&#913;%20&#915;&#917;&#923;&#913;&#931;&#932;&#927;&#928;&#927;&#933;&#923;&#927;&#933;.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196975"/>
            <a:ext cx="9144000" cy="3455988"/>
          </a:xfrm>
        </p:spPr>
        <p:txBody>
          <a:bodyPr rtlCol="0">
            <a:normAutofit fontScale="90000"/>
          </a:bodyPr>
          <a:lstStyle/>
          <a:p>
            <a:pPr fontAlgn="auto">
              <a:spcBef>
                <a:spcPct val="20000"/>
              </a:spcBef>
              <a:spcAft>
                <a:spcPts val="0"/>
              </a:spcAft>
              <a:defRPr/>
            </a:pPr>
            <a:r>
              <a:rPr lang="el-GR" sz="2400" dirty="0" smtClean="0">
                <a:solidFill>
                  <a:srgbClr val="002060"/>
                </a:solidFill>
                <a:ea typeface="+mn-ea"/>
                <a:cs typeface="+mn-cs"/>
              </a:rPr>
              <a:t/>
            </a:r>
            <a:br>
              <a:rPr lang="el-GR" sz="2400" dirty="0" smtClean="0">
                <a:solidFill>
                  <a:srgbClr val="002060"/>
                </a:solidFill>
                <a:ea typeface="+mn-ea"/>
                <a:cs typeface="+mn-cs"/>
              </a:rPr>
            </a:br>
            <a:r>
              <a:rPr lang="el-GR" sz="2400" dirty="0" smtClean="0">
                <a:solidFill>
                  <a:srgbClr val="002060"/>
                </a:solidFill>
                <a:ea typeface="+mn-ea"/>
                <a:cs typeface="+mn-cs"/>
              </a:rPr>
              <a:t/>
            </a:r>
            <a:br>
              <a:rPr lang="el-GR" sz="2400" dirty="0" smtClean="0">
                <a:solidFill>
                  <a:srgbClr val="002060"/>
                </a:solidFill>
                <a:ea typeface="+mn-ea"/>
                <a:cs typeface="+mn-cs"/>
              </a:rPr>
            </a:br>
            <a:r>
              <a:rPr lang="el-GR" sz="2400" dirty="0" smtClean="0">
                <a:solidFill>
                  <a:srgbClr val="002060"/>
                </a:solidFill>
                <a:ea typeface="+mn-ea"/>
                <a:cs typeface="+mn-cs"/>
              </a:rPr>
              <a:t/>
            </a:r>
            <a:br>
              <a:rPr lang="el-GR" sz="2400" dirty="0" smtClean="0">
                <a:solidFill>
                  <a:srgbClr val="002060"/>
                </a:solidFill>
                <a:ea typeface="+mn-ea"/>
                <a:cs typeface="+mn-cs"/>
              </a:rPr>
            </a:br>
            <a:r>
              <a:rPr lang="en-US" sz="2400" dirty="0" smtClean="0">
                <a:solidFill>
                  <a:srgbClr val="002060"/>
                </a:solidFill>
                <a:ea typeface="+mn-ea"/>
                <a:cs typeface="+mn-cs"/>
              </a:rPr>
              <a:t> </a:t>
            </a:r>
            <a:r>
              <a:rPr lang="el-GR" sz="2200" dirty="0" smtClean="0">
                <a:solidFill>
                  <a:srgbClr val="002060"/>
                </a:solidFill>
                <a:ea typeface="+mn-ea"/>
                <a:cs typeface="+mn-cs"/>
              </a:rPr>
              <a:t>«Πρόγραμμα μέτρων εξατομικευμένης υποστήριξης μαθητών με αναπηρίες ή/και </a:t>
            </a:r>
            <a:r>
              <a:rPr lang="en-US" sz="2200" dirty="0" smtClean="0">
                <a:solidFill>
                  <a:srgbClr val="002060"/>
                </a:solidFill>
                <a:ea typeface="+mn-ea"/>
                <a:cs typeface="+mn-cs"/>
              </a:rPr>
              <a:t>   </a:t>
            </a:r>
            <a:r>
              <a:rPr lang="el-GR" sz="2200" dirty="0" smtClean="0">
                <a:solidFill>
                  <a:srgbClr val="002060"/>
                </a:solidFill>
                <a:ea typeface="+mn-ea"/>
                <a:cs typeface="+mn-cs"/>
              </a:rPr>
              <a:t>ειδικές εκπαιδευτικές ανάγκες για τη μεγιστοποίηση της ακαδημαϊκής και κοινωνικής τους ανάπτυξης με τη χρήση Νέων Τεχνολογιών και Ψηφιακού Εκπαιδευτικού Υλικού» </a:t>
            </a:r>
            <a:r>
              <a:rPr lang="en-US" sz="2200" dirty="0" smtClean="0">
                <a:solidFill>
                  <a:srgbClr val="002060"/>
                </a:solidFill>
                <a:ea typeface="+mn-ea"/>
                <a:cs typeface="+mn-cs"/>
              </a:rPr>
              <a:t/>
            </a:r>
            <a:br>
              <a:rPr lang="en-US" sz="2200" dirty="0" smtClean="0">
                <a:solidFill>
                  <a:srgbClr val="002060"/>
                </a:solidFill>
                <a:ea typeface="+mn-ea"/>
                <a:cs typeface="+mn-cs"/>
              </a:rPr>
            </a:br>
            <a:r>
              <a:rPr lang="en-US" sz="2200" dirty="0" smtClean="0">
                <a:solidFill>
                  <a:srgbClr val="002060"/>
                </a:solidFill>
                <a:ea typeface="+mn-ea"/>
                <a:cs typeface="+mn-cs"/>
              </a:rPr>
              <a:t/>
            </a:r>
            <a:br>
              <a:rPr lang="en-US" sz="2200" dirty="0" smtClean="0">
                <a:solidFill>
                  <a:srgbClr val="002060"/>
                </a:solidFill>
                <a:ea typeface="+mn-ea"/>
                <a:cs typeface="+mn-cs"/>
              </a:rPr>
            </a:br>
            <a:r>
              <a:rPr lang="en-US" sz="2200" dirty="0" smtClean="0">
                <a:solidFill>
                  <a:srgbClr val="002060"/>
                </a:solidFill>
                <a:ea typeface="+mn-ea"/>
                <a:cs typeface="+mn-cs"/>
              </a:rPr>
              <a:t/>
            </a:r>
            <a:br>
              <a:rPr lang="en-US" sz="2200" dirty="0" smtClean="0">
                <a:solidFill>
                  <a:srgbClr val="002060"/>
                </a:solidFill>
                <a:ea typeface="+mn-ea"/>
                <a:cs typeface="+mn-cs"/>
              </a:rPr>
            </a:br>
            <a:r>
              <a:rPr lang="el-GR" sz="4000" dirty="0" smtClean="0">
                <a:solidFill>
                  <a:srgbClr val="002060"/>
                </a:solidFill>
                <a:latin typeface="Arial" pitchFamily="34" charset="0"/>
                <a:ea typeface="+mn-ea"/>
                <a:cs typeface="Arial" pitchFamily="34" charset="0"/>
              </a:rPr>
              <a:t>Διαφοροποίηση της διδασκαλίας</a:t>
            </a:r>
            <a:r>
              <a:rPr lang="en-US" sz="4000" dirty="0" smtClean="0">
                <a:solidFill>
                  <a:srgbClr val="002060"/>
                </a:solidFill>
                <a:latin typeface="Arial" pitchFamily="34" charset="0"/>
                <a:ea typeface="+mn-ea"/>
                <a:cs typeface="Arial" pitchFamily="34" charset="0"/>
              </a:rPr>
              <a:t> </a:t>
            </a:r>
            <a:br>
              <a:rPr lang="en-US" sz="4000" dirty="0" smtClean="0">
                <a:solidFill>
                  <a:srgbClr val="002060"/>
                </a:solidFill>
                <a:latin typeface="Arial" pitchFamily="34" charset="0"/>
                <a:ea typeface="+mn-ea"/>
                <a:cs typeface="Arial" pitchFamily="34" charset="0"/>
              </a:rPr>
            </a:br>
            <a:r>
              <a:rPr lang="el-GR" sz="4000" dirty="0" smtClean="0">
                <a:solidFill>
                  <a:srgbClr val="002060"/>
                </a:solidFill>
                <a:latin typeface="Arial" pitchFamily="34" charset="0"/>
                <a:ea typeface="+mn-ea"/>
                <a:cs typeface="Arial" pitchFamily="34" charset="0"/>
              </a:rPr>
              <a:t>για μαθητές με Νοητική αναπηρία </a:t>
            </a:r>
            <a:r>
              <a:rPr lang="el-GR" sz="4000" dirty="0" smtClean="0">
                <a:solidFill>
                  <a:srgbClr val="002060"/>
                </a:solidFill>
                <a:ea typeface="+mn-ea"/>
                <a:cs typeface="+mn-cs"/>
              </a:rPr>
              <a:t/>
            </a:r>
            <a:br>
              <a:rPr lang="el-GR" sz="4000" dirty="0" smtClean="0">
                <a:solidFill>
                  <a:srgbClr val="002060"/>
                </a:solidFill>
                <a:ea typeface="+mn-ea"/>
                <a:cs typeface="+mn-cs"/>
              </a:rPr>
            </a:br>
            <a:r>
              <a:rPr lang="el-GR" sz="2400" i="1" dirty="0" smtClean="0">
                <a:solidFill>
                  <a:srgbClr val="002060"/>
                </a:solidFill>
                <a:ea typeface="+mn-ea"/>
                <a:cs typeface="+mn-cs"/>
              </a:rPr>
              <a:t/>
            </a:r>
            <a:br>
              <a:rPr lang="el-GR" sz="2400" i="1" dirty="0" smtClean="0">
                <a:solidFill>
                  <a:srgbClr val="002060"/>
                </a:solidFill>
                <a:ea typeface="+mn-ea"/>
                <a:cs typeface="+mn-cs"/>
              </a:rPr>
            </a:br>
            <a:endParaRPr lang="el-GR" sz="3600" b="1" dirty="0">
              <a:solidFill>
                <a:srgbClr val="002060"/>
              </a:solidFill>
            </a:endParaRPr>
          </a:p>
        </p:txBody>
      </p:sp>
      <p:sp>
        <p:nvSpPr>
          <p:cNvPr id="3" name="2 - Υπότιτλος"/>
          <p:cNvSpPr>
            <a:spLocks noGrp="1"/>
          </p:cNvSpPr>
          <p:nvPr>
            <p:ph type="subTitle" idx="1"/>
          </p:nvPr>
        </p:nvSpPr>
        <p:spPr>
          <a:xfrm>
            <a:off x="250825" y="5445125"/>
            <a:ext cx="8642350" cy="1152525"/>
          </a:xfrm>
        </p:spPr>
        <p:txBody>
          <a:bodyPr rtlCol="0">
            <a:normAutofit fontScale="92500" lnSpcReduction="20000"/>
          </a:bodyPr>
          <a:lstStyle/>
          <a:p>
            <a:pPr algn="l" fontAlgn="auto">
              <a:spcAft>
                <a:spcPts val="0"/>
              </a:spcAft>
              <a:buFont typeface="Arial" pitchFamily="34" charset="0"/>
              <a:buNone/>
              <a:defRPr/>
            </a:pPr>
            <a:r>
              <a:rPr lang="en-US" dirty="0" smtClean="0">
                <a:solidFill>
                  <a:schemeClr val="tx1"/>
                </a:solidFill>
              </a:rPr>
              <a:t>                           </a:t>
            </a:r>
          </a:p>
          <a:p>
            <a:pPr algn="l" fontAlgn="auto">
              <a:spcAft>
                <a:spcPts val="0"/>
              </a:spcAft>
              <a:buFont typeface="Arial" pitchFamily="34" charset="0"/>
              <a:buNone/>
              <a:defRPr/>
            </a:pPr>
            <a:r>
              <a:rPr lang="en-US" sz="2400" dirty="0" smtClean="0">
                <a:solidFill>
                  <a:schemeClr val="tx1"/>
                </a:solidFill>
                <a:latin typeface="Arial" pitchFamily="34" charset="0"/>
                <a:cs typeface="Arial" pitchFamily="34" charset="0"/>
              </a:rPr>
              <a:t>                                 </a:t>
            </a:r>
            <a:r>
              <a:rPr lang="el-GR" sz="2400" dirty="0" err="1" smtClean="0">
                <a:solidFill>
                  <a:srgbClr val="002060"/>
                </a:solidFill>
                <a:latin typeface="Arial" pitchFamily="34" charset="0"/>
                <a:cs typeface="Arial" pitchFamily="34" charset="0"/>
              </a:rPr>
              <a:t>Γελαστοπούλου</a:t>
            </a:r>
            <a:r>
              <a:rPr lang="el-GR" sz="2400" dirty="0" smtClean="0">
                <a:solidFill>
                  <a:srgbClr val="002060"/>
                </a:solidFill>
                <a:latin typeface="Arial" pitchFamily="34" charset="0"/>
                <a:cs typeface="Arial" pitchFamily="34" charset="0"/>
              </a:rPr>
              <a:t> Μαρία</a:t>
            </a:r>
            <a:endParaRPr lang="en-US" sz="2400" dirty="0" smtClean="0">
              <a:solidFill>
                <a:srgbClr val="002060"/>
              </a:solidFill>
              <a:latin typeface="Arial" pitchFamily="34" charset="0"/>
              <a:cs typeface="Arial" pitchFamily="34" charset="0"/>
            </a:endParaRPr>
          </a:p>
          <a:p>
            <a:pPr algn="l" fontAlgn="auto">
              <a:spcAft>
                <a:spcPts val="0"/>
              </a:spcAft>
              <a:buFont typeface="Arial" pitchFamily="34" charset="0"/>
              <a:buNone/>
              <a:defRPr/>
            </a:pPr>
            <a:r>
              <a:rPr lang="en-US" sz="2400" dirty="0" smtClean="0">
                <a:solidFill>
                  <a:srgbClr val="002060"/>
                </a:solidFill>
                <a:latin typeface="Arial" pitchFamily="34" charset="0"/>
                <a:cs typeface="Arial" pitchFamily="34" charset="0"/>
              </a:rPr>
              <a:t>                              </a:t>
            </a:r>
            <a:endParaRPr lang="el-GR" sz="2400" dirty="0" smtClean="0">
              <a:solidFill>
                <a:srgbClr val="002060"/>
              </a:solidFill>
              <a:latin typeface="Arial" pitchFamily="34" charset="0"/>
              <a:cs typeface="Arial" pitchFamily="34" charset="0"/>
            </a:endParaRPr>
          </a:p>
        </p:txBody>
      </p:sp>
      <p:pic>
        <p:nvPicPr>
          <p:cNvPr id="117764" name="Picture 3" descr="IEP">
            <a:hlinkClick r:id="rId2"/>
          </p:cNvPr>
          <p:cNvPicPr>
            <a:picLocks noChangeAspect="1" noChangeArrowheads="1"/>
          </p:cNvPicPr>
          <p:nvPr/>
        </p:nvPicPr>
        <p:blipFill>
          <a:blip r:embed="rId3" cstate="print"/>
          <a:srcRect/>
          <a:stretch>
            <a:fillRect/>
          </a:stretch>
        </p:blipFill>
        <p:spPr bwMode="auto">
          <a:xfrm>
            <a:off x="4787900" y="0"/>
            <a:ext cx="4176713" cy="1125538"/>
          </a:xfrm>
          <a:prstGeom prst="rect">
            <a:avLst/>
          </a:prstGeom>
          <a:noFill/>
          <a:ln w="9525">
            <a:noFill/>
            <a:miter lim="800000"/>
            <a:headEnd/>
            <a:tailEnd/>
          </a:ln>
        </p:spPr>
      </p:pic>
      <p:pic>
        <p:nvPicPr>
          <p:cNvPr id="117765" name="5 - Εικόνα" descr="logo-espa[1].PNG"/>
          <p:cNvPicPr>
            <a:picLocks noChangeAspect="1"/>
          </p:cNvPicPr>
          <p:nvPr/>
        </p:nvPicPr>
        <p:blipFill>
          <a:blip r:embed="rId4" cstate="print"/>
          <a:srcRect/>
          <a:stretch>
            <a:fillRect/>
          </a:stretch>
        </p:blipFill>
        <p:spPr bwMode="auto">
          <a:xfrm>
            <a:off x="0" y="0"/>
            <a:ext cx="4500563" cy="1196975"/>
          </a:xfrm>
          <a:prstGeom prst="rect">
            <a:avLst/>
          </a:prstGeom>
          <a:noFill/>
          <a:ln w="9525">
            <a:noFill/>
            <a:miter lim="800000"/>
            <a:headEnd/>
            <a:tailEnd/>
          </a:ln>
        </p:spPr>
      </p:pic>
      <p:sp>
        <p:nvSpPr>
          <p:cNvPr id="117766"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libri" pitchFamily="34" charset="0"/>
            </a:endParaRPr>
          </a:p>
        </p:txBody>
      </p:sp>
      <p:pic>
        <p:nvPicPr>
          <p:cNvPr id="116756" name="Picture 20"/>
          <p:cNvPicPr>
            <a:picLocks noChangeAspect="1" noChangeArrowheads="1"/>
          </p:cNvPicPr>
          <p:nvPr/>
        </p:nvPicPr>
        <p:blipFill>
          <a:blip r:embed="rId5" cstate="print">
            <a:duotone>
              <a:schemeClr val="accent4">
                <a:shade val="45000"/>
                <a:satMod val="135000"/>
              </a:schemeClr>
              <a:prstClr val="white"/>
            </a:duotone>
          </a:blip>
          <a:srcRect/>
          <a:stretch>
            <a:fillRect/>
          </a:stretch>
        </p:blipFill>
        <p:spPr bwMode="auto">
          <a:xfrm>
            <a:off x="7020273" y="5166020"/>
            <a:ext cx="1656184" cy="1417651"/>
          </a:xfrm>
          <a:prstGeom prst="rect">
            <a:avLst/>
          </a:prstGeom>
          <a:solidFill>
            <a:schemeClr val="accent1"/>
          </a:solidFill>
          <a:ln w="9525">
            <a:noFill/>
            <a:miter lim="800000"/>
            <a:headEnd/>
            <a:tailEnd/>
          </a:ln>
          <a:effectLst/>
          <a:scene3d>
            <a:camera prst="orthographicFront"/>
            <a:lightRig rig="threePt" dir="t"/>
          </a:scene3d>
          <a:sp3d extrusionH="76200">
            <a:extrusionClr>
              <a:schemeClr val="accent5">
                <a:lumMod val="75000"/>
              </a:schemeClr>
            </a:extrusionClr>
          </a:sp3d>
        </p:spPr>
      </p:pic>
      <p:pic>
        <p:nvPicPr>
          <p:cNvPr id="117768" name="Picture 2" descr="http://www.dynavoxtech.com/img/conditions/intellectual-disability/communication.gif"/>
          <p:cNvPicPr>
            <a:picLocks noChangeAspect="1" noChangeArrowheads="1"/>
          </p:cNvPicPr>
          <p:nvPr/>
        </p:nvPicPr>
        <p:blipFill>
          <a:blip r:embed="rId6" cstate="print"/>
          <a:srcRect/>
          <a:stretch>
            <a:fillRect/>
          </a:stretch>
        </p:blipFill>
        <p:spPr bwMode="auto">
          <a:xfrm>
            <a:off x="250825" y="4933950"/>
            <a:ext cx="2305050" cy="1924050"/>
          </a:xfrm>
          <a:prstGeom prst="rect">
            <a:avLst/>
          </a:prstGeom>
          <a:noFill/>
          <a:ln w="9525">
            <a:noFill/>
            <a:miter lim="800000"/>
            <a:headEnd/>
            <a:tailEnd/>
          </a:ln>
        </p:spPr>
      </p:pic>
      <p:pic>
        <p:nvPicPr>
          <p:cNvPr id="117769" name="8 - Εικόνα" descr="C:\Documents and Settings\dkomn.IEP\Επιφάνεια εργασίας\Φάκελος\Optician_Eye_Test4.jpg"/>
          <p:cNvPicPr>
            <a:picLocks noChangeAspect="1" noChangeArrowheads="1"/>
          </p:cNvPicPr>
          <p:nvPr/>
        </p:nvPicPr>
        <p:blipFill>
          <a:blip r:embed="rId7" cstate="print"/>
          <a:srcRect/>
          <a:stretch>
            <a:fillRect/>
          </a:stretch>
        </p:blipFill>
        <p:spPr bwMode="auto">
          <a:xfrm>
            <a:off x="3779838" y="4581525"/>
            <a:ext cx="1512887" cy="917575"/>
          </a:xfrm>
          <a:prstGeom prst="rect">
            <a:avLst/>
          </a:prstGeom>
          <a:noFill/>
          <a:ln w="9525">
            <a:noFill/>
            <a:miter lim="800000"/>
            <a:headEnd/>
            <a:tailEnd/>
          </a:ln>
        </p:spPr>
      </p:pic>
      <p:sp>
        <p:nvSpPr>
          <p:cNvPr id="117761" name="AutoShape 1"/>
          <p:cNvSpPr>
            <a:spLocks noChangeAspect="1" noChangeArrowheads="1"/>
          </p:cNvSpPr>
          <p:nvPr/>
        </p:nvSpPr>
        <p:spPr bwMode="auto">
          <a:xfrm>
            <a:off x="7019925" y="4941888"/>
            <a:ext cx="1655763" cy="1416050"/>
          </a:xfrm>
          <a:prstGeom prst="rect">
            <a:avLst/>
          </a:prstGeom>
          <a:noFill/>
        </p:spPr>
        <p:txBody>
          <a:bodyPr/>
          <a:lstStyle/>
          <a:p>
            <a:endParaRPr 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1 - Τίτλος"/>
          <p:cNvSpPr>
            <a:spLocks noGrp="1"/>
          </p:cNvSpPr>
          <p:nvPr>
            <p:ph type="title"/>
          </p:nvPr>
        </p:nvSpPr>
        <p:spPr>
          <a:xfrm>
            <a:off x="0" y="0"/>
            <a:ext cx="8686800" cy="1052513"/>
          </a:xfrm>
        </p:spPr>
        <p:txBody>
          <a:bodyPr/>
          <a:lstStyle/>
          <a:p>
            <a:r>
              <a:rPr lang="el-GR" sz="3600" b="1" smtClean="0">
                <a:solidFill>
                  <a:srgbClr val="002060"/>
                </a:solidFill>
              </a:rPr>
              <a:t>Γενικό θεωρητικό για τη νοητική αναπηρία</a:t>
            </a:r>
            <a:endParaRPr lang="el-GR" sz="3600" smtClean="0">
              <a:solidFill>
                <a:srgbClr val="002060"/>
              </a:solidFill>
            </a:endParaRPr>
          </a:p>
        </p:txBody>
      </p:sp>
      <p:sp>
        <p:nvSpPr>
          <p:cNvPr id="125954" name="2 - Θέση περιεχομένου"/>
          <p:cNvSpPr>
            <a:spLocks noGrp="1"/>
          </p:cNvSpPr>
          <p:nvPr>
            <p:ph idx="1"/>
          </p:nvPr>
        </p:nvSpPr>
        <p:spPr>
          <a:xfrm>
            <a:off x="0" y="836613"/>
            <a:ext cx="9144000" cy="6021387"/>
          </a:xfrm>
        </p:spPr>
        <p:txBody>
          <a:bodyPr/>
          <a:lstStyle/>
          <a:p>
            <a:pPr algn="just"/>
            <a:endParaRPr lang="el-GR" sz="2300" smtClean="0">
              <a:latin typeface="Arial" charset="0"/>
              <a:cs typeface="Arial" charset="0"/>
            </a:endParaRPr>
          </a:p>
          <a:p>
            <a:pPr algn="just">
              <a:buFont typeface="Arial" charset="0"/>
              <a:buNone/>
            </a:pPr>
            <a:r>
              <a:rPr lang="el-GR" sz="2400" b="1" smtClean="0">
                <a:solidFill>
                  <a:srgbClr val="002060"/>
                </a:solidFill>
                <a:latin typeface="Arial" charset="0"/>
                <a:cs typeface="Arial" charset="0"/>
              </a:rPr>
              <a:t>                                      </a:t>
            </a:r>
            <a:r>
              <a:rPr lang="el-GR" sz="2800" b="1" smtClean="0">
                <a:solidFill>
                  <a:srgbClr val="002060"/>
                </a:solidFill>
                <a:latin typeface="Arial" charset="0"/>
                <a:cs typeface="Arial" charset="0"/>
              </a:rPr>
              <a:t>Οι ορισμοί</a:t>
            </a:r>
          </a:p>
          <a:p>
            <a:pPr algn="just">
              <a:buFont typeface="Arial" charset="0"/>
              <a:buNone/>
            </a:pPr>
            <a:endParaRPr lang="el-GR" sz="2800" smtClean="0">
              <a:latin typeface="Arial" charset="0"/>
              <a:cs typeface="Arial" charset="0"/>
            </a:endParaRPr>
          </a:p>
          <a:p>
            <a:pPr algn="just"/>
            <a:r>
              <a:rPr lang="el-GR" sz="2400" smtClean="0">
                <a:solidFill>
                  <a:srgbClr val="002060"/>
                </a:solidFill>
                <a:latin typeface="Arial" charset="0"/>
                <a:cs typeface="Arial" charset="0"/>
              </a:rPr>
              <a:t>Η Αμερικανική Εταιρία για τη Νοητική Αναπηρία (</a:t>
            </a:r>
            <a:r>
              <a:rPr lang="en-US" sz="2400" smtClean="0">
                <a:solidFill>
                  <a:srgbClr val="002060"/>
                </a:solidFill>
                <a:latin typeface="Arial" charset="0"/>
                <a:cs typeface="Arial" charset="0"/>
              </a:rPr>
              <a:t>American Association on Mental Retardation</a:t>
            </a:r>
            <a:r>
              <a:rPr lang="el-GR" sz="2400" smtClean="0">
                <a:solidFill>
                  <a:srgbClr val="002060"/>
                </a:solidFill>
                <a:latin typeface="Arial" charset="0"/>
                <a:cs typeface="Arial" charset="0"/>
              </a:rPr>
              <a:t> – </a:t>
            </a:r>
            <a:r>
              <a:rPr lang="en-US" sz="2400" smtClean="0">
                <a:solidFill>
                  <a:srgbClr val="002060"/>
                </a:solidFill>
                <a:latin typeface="Arial" charset="0"/>
                <a:cs typeface="Arial" charset="0"/>
              </a:rPr>
              <a:t>A</a:t>
            </a:r>
            <a:r>
              <a:rPr lang="el-GR" sz="2400" smtClean="0">
                <a:solidFill>
                  <a:srgbClr val="002060"/>
                </a:solidFill>
                <a:latin typeface="Arial" charset="0"/>
                <a:cs typeface="Arial" charset="0"/>
              </a:rPr>
              <a:t>.</a:t>
            </a:r>
            <a:r>
              <a:rPr lang="en-US" sz="2400" smtClean="0">
                <a:solidFill>
                  <a:srgbClr val="002060"/>
                </a:solidFill>
                <a:latin typeface="Arial" charset="0"/>
                <a:cs typeface="Arial" charset="0"/>
              </a:rPr>
              <a:t>A</a:t>
            </a:r>
            <a:r>
              <a:rPr lang="el-GR" sz="2400" smtClean="0">
                <a:solidFill>
                  <a:srgbClr val="002060"/>
                </a:solidFill>
                <a:latin typeface="Arial" charset="0"/>
                <a:cs typeface="Arial" charset="0"/>
              </a:rPr>
              <a:t>.</a:t>
            </a:r>
            <a:r>
              <a:rPr lang="en-US" sz="2400" smtClean="0">
                <a:solidFill>
                  <a:srgbClr val="002060"/>
                </a:solidFill>
                <a:latin typeface="Arial" charset="0"/>
                <a:cs typeface="Arial" charset="0"/>
              </a:rPr>
              <a:t>M</a:t>
            </a:r>
            <a:r>
              <a:rPr lang="el-GR" sz="2400" smtClean="0">
                <a:solidFill>
                  <a:srgbClr val="002060"/>
                </a:solidFill>
                <a:latin typeface="Arial" charset="0"/>
                <a:cs typeface="Arial" charset="0"/>
              </a:rPr>
              <a:t>.</a:t>
            </a:r>
            <a:r>
              <a:rPr lang="en-US" sz="2400" smtClean="0">
                <a:solidFill>
                  <a:srgbClr val="002060"/>
                </a:solidFill>
                <a:latin typeface="Arial" charset="0"/>
                <a:cs typeface="Arial" charset="0"/>
              </a:rPr>
              <a:t>R</a:t>
            </a:r>
            <a:r>
              <a:rPr lang="el-GR" sz="2400" smtClean="0">
                <a:solidFill>
                  <a:srgbClr val="002060"/>
                </a:solidFill>
                <a:latin typeface="Arial" charset="0"/>
                <a:cs typeface="Arial" charset="0"/>
              </a:rPr>
              <a:t>.) προβαίνει σε έναν ευρύτερο ορισμό  από τους παλαιότερους που στο σύνολό του είναι έκδηλη η έμφαση στους κοινωνικούς παράγοντες που επηρεάζουν άμεσα και έμμεσα το επίπεδο λειτουργίας των ατόμων με ν.α. </a:t>
            </a:r>
          </a:p>
          <a:p>
            <a:pPr algn="just"/>
            <a:endParaRPr lang="el-GR" sz="2400" smtClean="0">
              <a:solidFill>
                <a:srgbClr val="002060"/>
              </a:solidFill>
              <a:latin typeface="Arial" charset="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1 - Τίτλος"/>
          <p:cNvSpPr>
            <a:spLocks noGrp="1"/>
          </p:cNvSpPr>
          <p:nvPr>
            <p:ph type="title"/>
          </p:nvPr>
        </p:nvSpPr>
        <p:spPr>
          <a:xfrm>
            <a:off x="0" y="274638"/>
            <a:ext cx="8686800" cy="1143000"/>
          </a:xfrm>
        </p:spPr>
        <p:txBody>
          <a:bodyPr/>
          <a:lstStyle/>
          <a:p>
            <a:r>
              <a:rPr lang="el-GR" sz="3600" b="1" smtClean="0">
                <a:solidFill>
                  <a:srgbClr val="002060"/>
                </a:solidFill>
              </a:rPr>
              <a:t>Γενικό θεωρητικό για τη νοητική αναπηρία</a:t>
            </a:r>
          </a:p>
        </p:txBody>
      </p:sp>
      <p:sp>
        <p:nvSpPr>
          <p:cNvPr id="3" name="2 - Θέση περιεχομένου"/>
          <p:cNvSpPr>
            <a:spLocks noGrp="1"/>
          </p:cNvSpPr>
          <p:nvPr>
            <p:ph idx="1"/>
          </p:nvPr>
        </p:nvSpPr>
        <p:spPr>
          <a:xfrm>
            <a:off x="457200" y="1196975"/>
            <a:ext cx="8229600" cy="4537075"/>
          </a:xfrm>
        </p:spPr>
        <p:txBody>
          <a:bodyPr>
            <a:normAutofit/>
          </a:bodyPr>
          <a:lstStyle/>
          <a:p>
            <a:pPr algn="just">
              <a:lnSpc>
                <a:spcPct val="90000"/>
              </a:lnSpc>
              <a:buFont typeface="Arial" charset="0"/>
              <a:buNone/>
            </a:pPr>
            <a:r>
              <a:rPr lang="el-GR" sz="2800" b="1" smtClean="0">
                <a:solidFill>
                  <a:srgbClr val="002060"/>
                </a:solidFill>
                <a:latin typeface="Arial" charset="0"/>
                <a:cs typeface="Arial" charset="0"/>
              </a:rPr>
              <a:t>                               Οι ορισμοί</a:t>
            </a:r>
            <a:endParaRPr lang="el-GR" sz="2800" smtClean="0">
              <a:solidFill>
                <a:srgbClr val="002060"/>
              </a:solidFill>
              <a:latin typeface="Arial" charset="0"/>
              <a:cs typeface="Arial" charset="0"/>
            </a:endParaRPr>
          </a:p>
          <a:p>
            <a:pPr algn="just">
              <a:lnSpc>
                <a:spcPct val="90000"/>
              </a:lnSpc>
            </a:pPr>
            <a:r>
              <a:rPr lang="el-GR" sz="2400" smtClean="0">
                <a:solidFill>
                  <a:srgbClr val="002060"/>
                </a:solidFill>
                <a:latin typeface="Arial" charset="0"/>
                <a:cs typeface="Arial" charset="0"/>
              </a:rPr>
              <a:t>2. Σύμφωνα με την </a:t>
            </a:r>
            <a:r>
              <a:rPr lang="en-US" sz="2400" smtClean="0">
                <a:solidFill>
                  <a:srgbClr val="002060"/>
                </a:solidFill>
                <a:latin typeface="Arial" charset="0"/>
                <a:cs typeface="Arial" charset="0"/>
              </a:rPr>
              <a:t>A</a:t>
            </a:r>
            <a:r>
              <a:rPr lang="el-GR" sz="2400" smtClean="0">
                <a:solidFill>
                  <a:srgbClr val="002060"/>
                </a:solidFill>
                <a:latin typeface="Arial" charset="0"/>
                <a:cs typeface="Arial" charset="0"/>
              </a:rPr>
              <a:t>.</a:t>
            </a:r>
            <a:r>
              <a:rPr lang="en-US" sz="2400" smtClean="0">
                <a:solidFill>
                  <a:srgbClr val="002060"/>
                </a:solidFill>
                <a:latin typeface="Arial" charset="0"/>
                <a:cs typeface="Arial" charset="0"/>
              </a:rPr>
              <a:t>A</a:t>
            </a:r>
            <a:r>
              <a:rPr lang="el-GR" sz="2400" smtClean="0">
                <a:solidFill>
                  <a:srgbClr val="002060"/>
                </a:solidFill>
                <a:latin typeface="Arial" charset="0"/>
                <a:cs typeface="Arial" charset="0"/>
              </a:rPr>
              <a:t>.</a:t>
            </a:r>
            <a:r>
              <a:rPr lang="en-US" sz="2400" smtClean="0">
                <a:solidFill>
                  <a:srgbClr val="002060"/>
                </a:solidFill>
                <a:latin typeface="Arial" charset="0"/>
                <a:cs typeface="Arial" charset="0"/>
              </a:rPr>
              <a:t>M</a:t>
            </a:r>
            <a:r>
              <a:rPr lang="el-GR" sz="2400" smtClean="0">
                <a:solidFill>
                  <a:srgbClr val="002060"/>
                </a:solidFill>
                <a:latin typeface="Arial" charset="0"/>
                <a:cs typeface="Arial" charset="0"/>
              </a:rPr>
              <a:t>.</a:t>
            </a:r>
            <a:r>
              <a:rPr lang="en-US" sz="2400" smtClean="0">
                <a:solidFill>
                  <a:srgbClr val="002060"/>
                </a:solidFill>
                <a:latin typeface="Arial" charset="0"/>
                <a:cs typeface="Arial" charset="0"/>
              </a:rPr>
              <a:t>R</a:t>
            </a:r>
            <a:r>
              <a:rPr lang="el-GR" sz="2400" smtClean="0">
                <a:solidFill>
                  <a:srgbClr val="002060"/>
                </a:solidFill>
                <a:latin typeface="Arial" charset="0"/>
                <a:cs typeface="Arial" charset="0"/>
              </a:rPr>
              <a:t>, 1992 «</a:t>
            </a:r>
            <a:r>
              <a:rPr lang="el-GR" sz="2400" i="1" smtClean="0">
                <a:solidFill>
                  <a:srgbClr val="002060"/>
                </a:solidFill>
                <a:latin typeface="Arial" charset="0"/>
                <a:cs typeface="Arial" charset="0"/>
              </a:rPr>
              <a:t>η νοητική καθυστέρηση αναφέρεται σε ουσιώδεις περιορισμούς της κείμενης λειτουργικότητας του ατόμου, στη σημαντικά κάτω  του μέσου όρου νοητική λειτουργία που σχετίζεται με δύο ή περισσότερα περιοριστικά στοιχεία από τα ακόλουθα πεδία βιοτικών προσαρμοστικών ικανοτήτων όπως: η επικοινωνία, η αυτοϋπηρέτηση, αυτοσυντήρηση στο σπίτι, κοινωνικές ικανότητες, βιοτική χρήση της κοινότητας, αυτοδιάθεση, συντήρηση της προσωπικής υγείας – υγιεινής και ασφάλειας, λειτουργικές σχολικές ικανότητες, εργασία και ψυχαγωγία.».</a:t>
            </a:r>
          </a:p>
          <a:p>
            <a:pPr algn="just">
              <a:lnSpc>
                <a:spcPct val="90000"/>
              </a:lnSpc>
            </a:pPr>
            <a:endParaRPr lang="el-GR" sz="3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0825" y="260350"/>
            <a:ext cx="8713788" cy="5865813"/>
          </a:xfrm>
        </p:spPr>
        <p:txBody>
          <a:bodyPr>
            <a:normAutofit/>
          </a:bodyPr>
          <a:lstStyle/>
          <a:p>
            <a:pPr>
              <a:buFont typeface="Arial" charset="0"/>
              <a:buNone/>
            </a:pPr>
            <a:r>
              <a:rPr lang="el-GR" sz="3600" b="1" smtClean="0">
                <a:solidFill>
                  <a:srgbClr val="002060"/>
                </a:solidFill>
              </a:rPr>
              <a:t>Γενικό θεωρητικό για τη νοητική  αναπηρία</a:t>
            </a:r>
            <a:endParaRPr lang="el-GR" sz="3600" b="1" smtClean="0">
              <a:solidFill>
                <a:srgbClr val="002060"/>
              </a:solidFill>
              <a:cs typeface="Arial" charset="0"/>
            </a:endParaRPr>
          </a:p>
          <a:p>
            <a:pPr>
              <a:buFont typeface="Arial" charset="0"/>
              <a:buNone/>
            </a:pPr>
            <a:r>
              <a:rPr lang="el-GR" sz="2400" b="1" smtClean="0">
                <a:latin typeface="Arial" charset="0"/>
                <a:cs typeface="Arial" charset="0"/>
              </a:rPr>
              <a:t>                  </a:t>
            </a:r>
            <a:r>
              <a:rPr lang="el-GR" sz="2800" b="1" smtClean="0">
                <a:solidFill>
                  <a:srgbClr val="002060"/>
                </a:solidFill>
                <a:latin typeface="Arial" charset="0"/>
                <a:cs typeface="Arial" charset="0"/>
              </a:rPr>
              <a:t>Διαφορετικές προσεγγίσεις της ν.α</a:t>
            </a:r>
            <a:r>
              <a:rPr lang="el-GR" sz="2400" smtClean="0">
                <a:solidFill>
                  <a:srgbClr val="002060"/>
                </a:solidFill>
                <a:latin typeface="Arial" charset="0"/>
                <a:cs typeface="Arial" charset="0"/>
              </a:rPr>
              <a:t>:</a:t>
            </a:r>
          </a:p>
          <a:p>
            <a:pPr>
              <a:buFont typeface="Arial" charset="0"/>
              <a:buNone/>
            </a:pPr>
            <a:endParaRPr lang="el-GR" sz="2400" smtClean="0">
              <a:solidFill>
                <a:srgbClr val="002060"/>
              </a:solidFill>
              <a:latin typeface="Arial" charset="0"/>
              <a:cs typeface="Arial" charset="0"/>
            </a:endParaRPr>
          </a:p>
          <a:p>
            <a:pPr algn="just">
              <a:buFont typeface="Arial" charset="0"/>
              <a:buNone/>
            </a:pPr>
            <a:r>
              <a:rPr lang="el-GR" sz="2400" smtClean="0">
                <a:solidFill>
                  <a:srgbClr val="002060"/>
                </a:solidFill>
                <a:latin typeface="Arial" charset="0"/>
                <a:cs typeface="Arial" charset="0"/>
              </a:rPr>
              <a:t>    </a:t>
            </a:r>
            <a:r>
              <a:rPr lang="el-GR" sz="2400" b="1" smtClean="0">
                <a:solidFill>
                  <a:srgbClr val="002060"/>
                </a:solidFill>
                <a:latin typeface="Arial" charset="0"/>
                <a:cs typeface="Arial" charset="0"/>
              </a:rPr>
              <a:t>α) </a:t>
            </a:r>
            <a:r>
              <a:rPr lang="el-GR" sz="2400" b="1" u="sng" smtClean="0">
                <a:solidFill>
                  <a:srgbClr val="002060"/>
                </a:solidFill>
                <a:latin typeface="Arial" charset="0"/>
                <a:cs typeface="Arial" charset="0"/>
              </a:rPr>
              <a:t>αναπτυξιακές</a:t>
            </a:r>
            <a:r>
              <a:rPr lang="el-GR" sz="2400" smtClean="0">
                <a:solidFill>
                  <a:srgbClr val="002060"/>
                </a:solidFill>
                <a:latin typeface="Arial" charset="0"/>
                <a:cs typeface="Arial" charset="0"/>
              </a:rPr>
              <a:t>: βασική θέση τους είναι ότι η «νοητική αναπηρία «είναι εξαρτημένη μεταβλητή» που συνδέεται με τους εξωτερικούς κοινωνικούς και περιβαλλοντικούς παράγοντες, τα κίνητρα και την έννοια της αλληλεπίδρασης. Τονίζει ιδιαίτερα τη σημασία των κινήτρων για την εκπαίδευση των μαθητών με νοητική αναπηρία. Υποστηρίζεται ότι τα άτομα με ν.α. εξελίσσονται με την ίδια ακριβώς σειρά στα διάφορα στάδια ανάπτυξης με τη διαφορά ότι τα περνούν με πιο αργούς ρυθμούς από ότι τα άτομα χωρίς ν.α. (</a:t>
            </a:r>
            <a:r>
              <a:rPr lang="en-US" sz="2400" smtClean="0">
                <a:solidFill>
                  <a:srgbClr val="002060"/>
                </a:solidFill>
                <a:latin typeface="Arial" charset="0"/>
                <a:cs typeface="Arial" charset="0"/>
              </a:rPr>
              <a:t>Hodapp</a:t>
            </a:r>
            <a:r>
              <a:rPr lang="el-GR" sz="2400" smtClean="0">
                <a:solidFill>
                  <a:srgbClr val="002060"/>
                </a:solidFill>
                <a:latin typeface="Arial" charset="0"/>
                <a:cs typeface="Arial" charset="0"/>
              </a:rPr>
              <a:t>, 2005:11-14). Η ν.α είναι δυναμική και εξελισσόμενη  και όχι μια στατική κατάσταση.</a:t>
            </a:r>
          </a:p>
          <a:p>
            <a:endParaRPr lang="el-GR" sz="2400" smtClean="0">
              <a:latin typeface="Arial"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1 - Τίτλος"/>
          <p:cNvSpPr>
            <a:spLocks noGrp="1"/>
          </p:cNvSpPr>
          <p:nvPr>
            <p:ph type="title"/>
          </p:nvPr>
        </p:nvSpPr>
        <p:spPr>
          <a:xfrm>
            <a:off x="0" y="274638"/>
            <a:ext cx="9144000" cy="633412"/>
          </a:xfrm>
        </p:spPr>
        <p:txBody>
          <a:bodyPr/>
          <a:lstStyle/>
          <a:p>
            <a:r>
              <a:rPr lang="el-GR" sz="3600" b="1" smtClean="0">
                <a:solidFill>
                  <a:srgbClr val="002060"/>
                </a:solidFill>
              </a:rPr>
              <a:t>Γενικό θεωρητικό για τη νοητική αναπηρία</a:t>
            </a:r>
            <a:endParaRPr lang="el-GR" sz="3600" smtClean="0">
              <a:solidFill>
                <a:srgbClr val="002060"/>
              </a:solidFill>
            </a:endParaRPr>
          </a:p>
        </p:txBody>
      </p:sp>
      <p:sp>
        <p:nvSpPr>
          <p:cNvPr id="3" name="2 - Θέση περιεχομένου"/>
          <p:cNvSpPr>
            <a:spLocks noGrp="1"/>
          </p:cNvSpPr>
          <p:nvPr>
            <p:ph idx="1"/>
          </p:nvPr>
        </p:nvSpPr>
        <p:spPr>
          <a:xfrm>
            <a:off x="457200" y="1125538"/>
            <a:ext cx="8229600" cy="5256212"/>
          </a:xfrm>
        </p:spPr>
        <p:txBody>
          <a:bodyPr>
            <a:normAutofit/>
          </a:bodyPr>
          <a:lstStyle/>
          <a:p>
            <a:pPr algn="just">
              <a:lnSpc>
                <a:spcPct val="90000"/>
              </a:lnSpc>
              <a:buFont typeface="Arial" charset="0"/>
              <a:buNone/>
            </a:pPr>
            <a:r>
              <a:rPr lang="el-GR" sz="2200" b="1" smtClean="0">
                <a:solidFill>
                  <a:srgbClr val="002060"/>
                </a:solidFill>
                <a:latin typeface="Arial" charset="0"/>
                <a:cs typeface="Arial" charset="0"/>
              </a:rPr>
              <a:t>            </a:t>
            </a:r>
            <a:r>
              <a:rPr lang="el-GR" sz="2600" b="1" smtClean="0">
                <a:solidFill>
                  <a:srgbClr val="002060"/>
                </a:solidFill>
                <a:latin typeface="Arial" charset="0"/>
                <a:cs typeface="Arial" charset="0"/>
              </a:rPr>
              <a:t>Διαφορετικές προσεγγίσεις της ν.α</a:t>
            </a:r>
            <a:r>
              <a:rPr lang="el-GR" sz="1900" smtClean="0">
                <a:solidFill>
                  <a:srgbClr val="002060"/>
                </a:solidFill>
                <a:latin typeface="Arial" charset="0"/>
                <a:cs typeface="Arial" charset="0"/>
              </a:rPr>
              <a:t>:</a:t>
            </a:r>
          </a:p>
          <a:p>
            <a:pPr algn="just">
              <a:lnSpc>
                <a:spcPct val="90000"/>
              </a:lnSpc>
              <a:buFont typeface="Arial" charset="0"/>
              <a:buNone/>
            </a:pPr>
            <a:endParaRPr lang="el-GR" sz="1900" smtClean="0">
              <a:solidFill>
                <a:srgbClr val="002060"/>
              </a:solidFill>
              <a:latin typeface="Arial" charset="0"/>
              <a:cs typeface="Arial" charset="0"/>
            </a:endParaRPr>
          </a:p>
          <a:p>
            <a:pPr algn="just">
              <a:lnSpc>
                <a:spcPct val="90000"/>
              </a:lnSpc>
              <a:buFont typeface="Arial" charset="0"/>
              <a:buNone/>
            </a:pPr>
            <a:endParaRPr lang="el-GR" sz="2200" b="1" smtClean="0">
              <a:solidFill>
                <a:srgbClr val="002060"/>
              </a:solidFill>
              <a:latin typeface="Arial" charset="0"/>
              <a:cs typeface="Arial" charset="0"/>
            </a:endParaRPr>
          </a:p>
          <a:p>
            <a:pPr algn="just">
              <a:lnSpc>
                <a:spcPct val="90000"/>
              </a:lnSpc>
            </a:pPr>
            <a:r>
              <a:rPr lang="el-GR" sz="2400" b="1" smtClean="0">
                <a:solidFill>
                  <a:srgbClr val="002060"/>
                </a:solidFill>
                <a:latin typeface="Arial" charset="0"/>
                <a:cs typeface="Arial" charset="0"/>
              </a:rPr>
              <a:t>β) </a:t>
            </a:r>
            <a:r>
              <a:rPr lang="el-GR" sz="2400" b="1" u="sng" smtClean="0">
                <a:solidFill>
                  <a:srgbClr val="002060"/>
                </a:solidFill>
                <a:latin typeface="Arial" charset="0"/>
                <a:cs typeface="Arial" charset="0"/>
              </a:rPr>
              <a:t>μη αναπτυξιακές </a:t>
            </a:r>
            <a:r>
              <a:rPr lang="el-GR" sz="2400" smtClean="0">
                <a:solidFill>
                  <a:srgbClr val="002060"/>
                </a:solidFill>
                <a:latin typeface="Arial" charset="0"/>
                <a:cs typeface="Arial" charset="0"/>
              </a:rPr>
              <a:t>(θεωρία ελλείμματος, θεωρία ακαμψίας, ποιοτικής διαφοράς): εστιάζουν στο άτομο, στα εγγενή χαρακτηριστικά του και στις αδυναμίες και όχι σε κοινωνικούς και περιβαλλοντικούς φραγμούς. Στην προσέγγιση αυτή η ν.α.  ως στατική κατάσταση δεν μπορεί να υποστεί εξωτερική αλλαγή και εξέλιξη και αυτό που τελικά εξετάζεται είναι οι «συνέπειες» της νοητικής ανεπάρκειας στο άτομο οι οποίες συνδέονται με το ίδιο το άτομο.</a:t>
            </a:r>
          </a:p>
          <a:p>
            <a:pPr algn="just">
              <a:lnSpc>
                <a:spcPct val="90000"/>
              </a:lnSpc>
            </a:pPr>
            <a:endParaRPr lang="el-GR" sz="2400" smtClean="0">
              <a:solidFill>
                <a:srgbClr val="002060"/>
              </a:solidFill>
              <a:latin typeface="Arial"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p:cNvSpPr>
          <p:nvPr>
            <p:ph type="title"/>
          </p:nvPr>
        </p:nvSpPr>
        <p:spPr>
          <a:xfrm>
            <a:off x="0" y="274638"/>
            <a:ext cx="8686800" cy="1143000"/>
          </a:xfrm>
        </p:spPr>
        <p:txBody>
          <a:bodyPr/>
          <a:lstStyle/>
          <a:p>
            <a:r>
              <a:rPr lang="el-GR" sz="3600" b="1" smtClean="0">
                <a:solidFill>
                  <a:srgbClr val="002060"/>
                </a:solidFill>
              </a:rPr>
              <a:t/>
            </a:r>
            <a:br>
              <a:rPr lang="el-GR" sz="3600" b="1" smtClean="0">
                <a:solidFill>
                  <a:srgbClr val="002060"/>
                </a:solidFill>
              </a:rPr>
            </a:br>
            <a:r>
              <a:rPr lang="el-GR" sz="3600" b="1" smtClean="0">
                <a:solidFill>
                  <a:srgbClr val="002060"/>
                </a:solidFill>
              </a:rPr>
              <a:t/>
            </a:r>
            <a:br>
              <a:rPr lang="el-GR" sz="3600" b="1" smtClean="0">
                <a:solidFill>
                  <a:srgbClr val="002060"/>
                </a:solidFill>
              </a:rPr>
            </a:br>
            <a:r>
              <a:rPr lang="el-GR" sz="3600" b="1" smtClean="0">
                <a:solidFill>
                  <a:srgbClr val="002060"/>
                </a:solidFill>
              </a:rPr>
              <a:t>Γενικό θεωρητικό για τη νοητική αναπηρία</a:t>
            </a:r>
            <a:br>
              <a:rPr lang="el-GR" sz="3600" b="1" smtClean="0">
                <a:solidFill>
                  <a:srgbClr val="002060"/>
                </a:solidFill>
              </a:rPr>
            </a:br>
            <a:r>
              <a:rPr lang="el-GR" sz="2800" b="1" smtClean="0">
                <a:solidFill>
                  <a:srgbClr val="002060"/>
                </a:solidFill>
                <a:latin typeface="Arial" charset="0"/>
                <a:cs typeface="Arial" charset="0"/>
              </a:rPr>
              <a:t>Διαφορετικές προσεγγίσεις της ν.α</a:t>
            </a:r>
            <a:r>
              <a:rPr lang="el-GR" sz="2400" smtClean="0">
                <a:solidFill>
                  <a:srgbClr val="002060"/>
                </a:solidFill>
                <a:latin typeface="Arial" charset="0"/>
                <a:cs typeface="Arial" charset="0"/>
              </a:rPr>
              <a:t>:</a:t>
            </a:r>
            <a:br>
              <a:rPr lang="el-GR" sz="2400" smtClean="0">
                <a:solidFill>
                  <a:srgbClr val="002060"/>
                </a:solidFill>
                <a:latin typeface="Arial" charset="0"/>
                <a:cs typeface="Arial" charset="0"/>
              </a:rPr>
            </a:br>
            <a:r>
              <a:rPr lang="el-GR" sz="2400" smtClean="0">
                <a:solidFill>
                  <a:srgbClr val="002060"/>
                </a:solidFill>
                <a:latin typeface="Arial" charset="0"/>
                <a:cs typeface="Arial" charset="0"/>
              </a:rPr>
              <a:t/>
            </a:r>
            <a:br>
              <a:rPr lang="el-GR" sz="2400" smtClean="0">
                <a:solidFill>
                  <a:srgbClr val="002060"/>
                </a:solidFill>
                <a:latin typeface="Arial" charset="0"/>
                <a:cs typeface="Arial" charset="0"/>
              </a:rPr>
            </a:br>
            <a:endParaRPr lang="el-GR" sz="2400" smtClean="0">
              <a:solidFill>
                <a:srgbClr val="002060"/>
              </a:solidFill>
              <a:latin typeface="Arial" charset="0"/>
              <a:cs typeface="Arial" charset="0"/>
            </a:endParaRPr>
          </a:p>
        </p:txBody>
      </p:sp>
      <p:sp>
        <p:nvSpPr>
          <p:cNvPr id="189443" name="Rectangle 3"/>
          <p:cNvSpPr>
            <a:spLocks noGrp="1"/>
          </p:cNvSpPr>
          <p:nvPr>
            <p:ph type="body" idx="1"/>
          </p:nvPr>
        </p:nvSpPr>
        <p:spPr>
          <a:xfrm>
            <a:off x="457200" y="1989138"/>
            <a:ext cx="8229600" cy="4137025"/>
          </a:xfrm>
        </p:spPr>
        <p:txBody>
          <a:bodyPr/>
          <a:lstStyle/>
          <a:p>
            <a:pPr algn="just">
              <a:lnSpc>
                <a:spcPct val="90000"/>
              </a:lnSpc>
            </a:pPr>
            <a:endParaRPr lang="el-GR" sz="2400" b="1" smtClean="0">
              <a:solidFill>
                <a:srgbClr val="002060"/>
              </a:solidFill>
              <a:latin typeface="Arial" charset="0"/>
              <a:cs typeface="Arial" charset="0"/>
            </a:endParaRPr>
          </a:p>
          <a:p>
            <a:pPr algn="just">
              <a:lnSpc>
                <a:spcPct val="90000"/>
              </a:lnSpc>
            </a:pPr>
            <a:endParaRPr lang="el-GR" sz="2400" b="1" smtClean="0">
              <a:solidFill>
                <a:srgbClr val="002060"/>
              </a:solidFill>
              <a:latin typeface="Arial" charset="0"/>
              <a:cs typeface="Arial" charset="0"/>
            </a:endParaRPr>
          </a:p>
          <a:p>
            <a:pPr algn="just">
              <a:lnSpc>
                <a:spcPct val="90000"/>
              </a:lnSpc>
            </a:pPr>
            <a:r>
              <a:rPr lang="el-GR" sz="2400" b="1" smtClean="0">
                <a:solidFill>
                  <a:srgbClr val="002060"/>
                </a:solidFill>
                <a:latin typeface="Arial" charset="0"/>
                <a:cs typeface="Arial" charset="0"/>
              </a:rPr>
              <a:t>γ) </a:t>
            </a:r>
            <a:r>
              <a:rPr lang="el-GR" sz="2400" b="1" u="sng" smtClean="0">
                <a:solidFill>
                  <a:srgbClr val="002060"/>
                </a:solidFill>
                <a:latin typeface="Arial" charset="0"/>
                <a:cs typeface="Arial" charset="0"/>
              </a:rPr>
              <a:t>κοινωνικοπολιτισμικές</a:t>
            </a:r>
            <a:r>
              <a:rPr lang="el-GR" sz="2400" smtClean="0">
                <a:solidFill>
                  <a:srgbClr val="002060"/>
                </a:solidFill>
                <a:latin typeface="Arial" charset="0"/>
                <a:cs typeface="Arial" charset="0"/>
              </a:rPr>
              <a:t>: προσεγγίσεις  που εστιάζουν στη σημασία της διαμεσολάβηση της κοινωνικού περιβάλλοντος για την εξέλιξη των ατόμων με ν.α.</a:t>
            </a:r>
            <a:r>
              <a:rPr lang="el-GR" sz="2400" smtClean="0">
                <a:latin typeface="Arial" charset="0"/>
                <a:cs typeface="Arial" charset="0"/>
              </a:rPr>
              <a:t>          </a:t>
            </a:r>
          </a:p>
          <a:p>
            <a:pPr>
              <a:lnSpc>
                <a:spcPct val="90000"/>
              </a:lnSpc>
            </a:pPr>
            <a:endParaRPr lang="el-GR" sz="3000" smtClean="0"/>
          </a:p>
          <a:p>
            <a:endParaRPr lang="el-GR"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1 - Τίτλος"/>
          <p:cNvSpPr>
            <a:spLocks noGrp="1"/>
          </p:cNvSpPr>
          <p:nvPr>
            <p:ph type="title"/>
          </p:nvPr>
        </p:nvSpPr>
        <p:spPr>
          <a:xfrm>
            <a:off x="0" y="274638"/>
            <a:ext cx="8893175" cy="633412"/>
          </a:xfrm>
        </p:spPr>
        <p:txBody>
          <a:bodyPr/>
          <a:lstStyle/>
          <a:p>
            <a:r>
              <a:rPr lang="el-GR" sz="3600" b="1" smtClean="0">
                <a:solidFill>
                  <a:srgbClr val="002060"/>
                </a:solidFill>
              </a:rPr>
              <a:t>Γενικό θεωρητικό για τη νοητική  αναπ</a:t>
            </a:r>
            <a:r>
              <a:rPr lang="el-GR" sz="3600" b="1" smtClean="0"/>
              <a:t>ηρία</a:t>
            </a:r>
            <a:endParaRPr lang="el-GR" sz="3600" smtClean="0"/>
          </a:p>
        </p:txBody>
      </p:sp>
      <p:sp>
        <p:nvSpPr>
          <p:cNvPr id="130050" name="2 - Θέση περιεχομένου"/>
          <p:cNvSpPr>
            <a:spLocks noGrp="1"/>
          </p:cNvSpPr>
          <p:nvPr>
            <p:ph idx="1"/>
          </p:nvPr>
        </p:nvSpPr>
        <p:spPr>
          <a:xfrm>
            <a:off x="457200" y="836613"/>
            <a:ext cx="8229600" cy="5289550"/>
          </a:xfrm>
        </p:spPr>
        <p:txBody>
          <a:bodyPr/>
          <a:lstStyle/>
          <a:p>
            <a:pPr>
              <a:buFont typeface="Arial" charset="0"/>
              <a:buNone/>
            </a:pPr>
            <a:endParaRPr lang="el-GR" sz="2400" smtClean="0">
              <a:latin typeface="Arial" charset="0"/>
              <a:cs typeface="Arial" charset="0"/>
            </a:endParaRPr>
          </a:p>
          <a:p>
            <a:pPr algn="just"/>
            <a:r>
              <a:rPr lang="el-GR" sz="2400" smtClean="0">
                <a:solidFill>
                  <a:srgbClr val="002060"/>
                </a:solidFill>
                <a:latin typeface="Arial" charset="0"/>
                <a:cs typeface="Arial" charset="0"/>
              </a:rPr>
              <a:t>Αν και η ορολογία που χρησιμοποιείται συνήθως υποδηλώνει μια ιδεολογία, μια θεωρητική στάση και πρακτική, ωστόσο για την εκπαίδευση των ατόμων με ν.α. βαρύνουσα σημασία δεν έχει τόσο ο όρος που θα χρησιμοποιηθεί,  αλλά η προσέγγιση που έχει  ο εκπαιδευτικός στην πράξη και ο τρόπος οργάνωσης και διαχείρισης της μαθησιακής και εκπαιδευτικής διαδικασίας. Αυτό γιατί συχνά, ενώ γίνεται χρήση όρων πολιτικώς ορθών από τους εκπαιδευτικούς,  οι μαθητές με ν.α. αντιμετωπίζονται από αυτούς ως άτομα «ελλειμματικά» που δεν μπορούν να μάθουν, με τρόπο απαξιωτικό, με χαμηλές προσδοκίες. </a:t>
            </a:r>
            <a:endParaRPr lang="el-GR" smtClean="0">
              <a:solidFill>
                <a:srgbClr val="00206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1 - Τίτλος"/>
          <p:cNvSpPr>
            <a:spLocks noGrp="1"/>
          </p:cNvSpPr>
          <p:nvPr>
            <p:ph type="title"/>
          </p:nvPr>
        </p:nvSpPr>
        <p:spPr>
          <a:xfrm>
            <a:off x="0" y="274638"/>
            <a:ext cx="9144000" cy="706437"/>
          </a:xfrm>
        </p:spPr>
        <p:txBody>
          <a:bodyPr/>
          <a:lstStyle/>
          <a:p>
            <a:r>
              <a:rPr lang="el-GR" sz="3600" b="1" smtClean="0">
                <a:solidFill>
                  <a:srgbClr val="002060"/>
                </a:solidFill>
              </a:rPr>
              <a:t>Γενικό θεωρητικό για τη νοητική  αναπηρία</a:t>
            </a:r>
            <a:endParaRPr lang="el-GR" sz="3600" smtClean="0">
              <a:solidFill>
                <a:srgbClr val="002060"/>
              </a:solidFill>
            </a:endParaRPr>
          </a:p>
        </p:txBody>
      </p:sp>
      <p:sp>
        <p:nvSpPr>
          <p:cNvPr id="131074" name="2 - Θέση περιεχομένου"/>
          <p:cNvSpPr>
            <a:spLocks noGrp="1"/>
          </p:cNvSpPr>
          <p:nvPr>
            <p:ph idx="1"/>
          </p:nvPr>
        </p:nvSpPr>
        <p:spPr>
          <a:xfrm>
            <a:off x="457200" y="1052513"/>
            <a:ext cx="8229600" cy="5073650"/>
          </a:xfrm>
        </p:spPr>
        <p:txBody>
          <a:bodyPr/>
          <a:lstStyle/>
          <a:p>
            <a:pPr algn="just">
              <a:buFont typeface="Arial" charset="0"/>
              <a:buNone/>
            </a:pPr>
            <a:r>
              <a:rPr lang="el-GR" sz="2400" smtClean="0">
                <a:solidFill>
                  <a:srgbClr val="002060"/>
                </a:solidFill>
                <a:latin typeface="Arial" charset="0"/>
                <a:cs typeface="Arial" charset="0"/>
              </a:rPr>
              <a:t>                    </a:t>
            </a:r>
            <a:r>
              <a:rPr lang="el-GR" sz="2800" b="1" smtClean="0">
                <a:solidFill>
                  <a:srgbClr val="002060"/>
                </a:solidFill>
                <a:latin typeface="Arial" charset="0"/>
                <a:cs typeface="Arial" charset="0"/>
              </a:rPr>
              <a:t>Διαγνωστική μεθοδολογία</a:t>
            </a:r>
          </a:p>
          <a:p>
            <a:pPr algn="just">
              <a:buFont typeface="Arial" charset="0"/>
              <a:buNone/>
            </a:pPr>
            <a:endParaRPr lang="el-GR" sz="2800" b="1" smtClean="0">
              <a:solidFill>
                <a:srgbClr val="002060"/>
              </a:solidFill>
              <a:latin typeface="Arial" charset="0"/>
              <a:cs typeface="Arial" charset="0"/>
            </a:endParaRPr>
          </a:p>
          <a:p>
            <a:pPr algn="just"/>
            <a:r>
              <a:rPr lang="el-GR" sz="2400" smtClean="0">
                <a:solidFill>
                  <a:srgbClr val="002060"/>
                </a:solidFill>
                <a:latin typeface="Arial" charset="0"/>
                <a:cs typeface="Arial" charset="0"/>
              </a:rPr>
              <a:t>Ως προς τη διαγνωστική μεθοδολογία για τη ν.α. προτείνονται οι </a:t>
            </a:r>
            <a:r>
              <a:rPr lang="el-GR" sz="2400" b="1" smtClean="0">
                <a:solidFill>
                  <a:srgbClr val="002060"/>
                </a:solidFill>
                <a:latin typeface="Arial" charset="0"/>
                <a:cs typeface="Arial" charset="0"/>
              </a:rPr>
              <a:t>μη κατηγορικές προσεγγίσεις </a:t>
            </a:r>
            <a:r>
              <a:rPr lang="el-GR" sz="2400" smtClean="0">
                <a:solidFill>
                  <a:srgbClr val="002060"/>
                </a:solidFill>
                <a:latin typeface="Arial" charset="0"/>
                <a:cs typeface="Arial" charset="0"/>
              </a:rPr>
              <a:t>(δε δίνεται έμφαση, ούτε  χρησιμοποιούνται κατηγορίες κατάταξης για την αποφυγή του «στιγματισμού», της περιθωριοποίησης και του κοινωνικού αποκλεισμού (κοινωνιολογική προσέγγιση ). Ωστόσο, στη πράξη οι κατηγοριοποιήσεις αυτού του τύπου θεωρούνται</a:t>
            </a:r>
            <a:r>
              <a:rPr lang="en-US" sz="2400" smtClean="0">
                <a:solidFill>
                  <a:srgbClr val="002060"/>
                </a:solidFill>
                <a:latin typeface="Arial" charset="0"/>
                <a:cs typeface="Arial" charset="0"/>
              </a:rPr>
              <a:t> </a:t>
            </a:r>
            <a:r>
              <a:rPr lang="el-GR" sz="2400" smtClean="0">
                <a:solidFill>
                  <a:srgbClr val="002060"/>
                </a:solidFill>
                <a:latin typeface="Arial" charset="0"/>
                <a:cs typeface="Arial" charset="0"/>
              </a:rPr>
              <a:t>απαραίτητες για την πρόσβαση στις παρεχόμενες υπηρεσίες.</a:t>
            </a:r>
          </a:p>
          <a:p>
            <a:endParaRPr lang="el-GR" smtClean="0">
              <a:solidFill>
                <a:srgbClr val="00206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1 - Τίτλος"/>
          <p:cNvSpPr>
            <a:spLocks noGrp="1"/>
          </p:cNvSpPr>
          <p:nvPr>
            <p:ph type="title"/>
          </p:nvPr>
        </p:nvSpPr>
        <p:spPr>
          <a:xfrm>
            <a:off x="250825" y="274638"/>
            <a:ext cx="8435975" cy="1143000"/>
          </a:xfrm>
        </p:spPr>
        <p:txBody>
          <a:bodyPr/>
          <a:lstStyle/>
          <a:p>
            <a:r>
              <a:rPr lang="el-GR" sz="3600" b="1" smtClean="0">
                <a:solidFill>
                  <a:srgbClr val="002060"/>
                </a:solidFill>
              </a:rPr>
              <a:t>Γενικό θεωρητικό για τη νοητική αναπηρία</a:t>
            </a:r>
            <a:endParaRPr lang="el-GR" sz="3600" smtClean="0">
              <a:solidFill>
                <a:srgbClr val="002060"/>
              </a:solidFill>
            </a:endParaRPr>
          </a:p>
        </p:txBody>
      </p:sp>
      <p:sp>
        <p:nvSpPr>
          <p:cNvPr id="3" name="2 - Θέση περιεχομένου"/>
          <p:cNvSpPr>
            <a:spLocks noGrp="1"/>
          </p:cNvSpPr>
          <p:nvPr>
            <p:ph idx="1"/>
          </p:nvPr>
        </p:nvSpPr>
        <p:spPr>
          <a:xfrm>
            <a:off x="457200" y="1412875"/>
            <a:ext cx="8229600" cy="4968875"/>
          </a:xfrm>
        </p:spPr>
        <p:txBody>
          <a:bodyPr>
            <a:normAutofit/>
          </a:bodyPr>
          <a:lstStyle/>
          <a:p>
            <a:pPr algn="just">
              <a:lnSpc>
                <a:spcPct val="80000"/>
              </a:lnSpc>
              <a:buFont typeface="Arial" charset="0"/>
              <a:buNone/>
            </a:pPr>
            <a:r>
              <a:rPr lang="el-GR" sz="2200" b="1" smtClean="0">
                <a:solidFill>
                  <a:srgbClr val="002060"/>
                </a:solidFill>
                <a:latin typeface="Arial" charset="0"/>
                <a:cs typeface="Arial" charset="0"/>
              </a:rPr>
              <a:t>                          </a:t>
            </a:r>
            <a:r>
              <a:rPr lang="el-GR" sz="2800" b="1" smtClean="0">
                <a:solidFill>
                  <a:srgbClr val="002060"/>
                </a:solidFill>
                <a:latin typeface="Arial" charset="0"/>
                <a:cs typeface="Arial" charset="0"/>
              </a:rPr>
              <a:t>Διαγνωστική μεθοδολογία</a:t>
            </a:r>
            <a:endParaRPr lang="el-GR" sz="2800" smtClean="0">
              <a:solidFill>
                <a:srgbClr val="002060"/>
              </a:solidFill>
              <a:latin typeface="Arial" charset="0"/>
              <a:cs typeface="Arial" charset="0"/>
            </a:endParaRPr>
          </a:p>
          <a:p>
            <a:pPr algn="just">
              <a:lnSpc>
                <a:spcPct val="80000"/>
              </a:lnSpc>
            </a:pPr>
            <a:r>
              <a:rPr lang="el-GR" sz="2400" smtClean="0">
                <a:solidFill>
                  <a:srgbClr val="002060"/>
                </a:solidFill>
                <a:latin typeface="Arial" charset="0"/>
                <a:cs typeface="Arial" charset="0"/>
              </a:rPr>
              <a:t>Η αμφισβήτηση των κριτηρίων διάγνωσης και των ψυχομετρικών εργαλείων αξιολόγησης  του Δ.Ν. οδηγεί στην αναγκαιότητα </a:t>
            </a:r>
            <a:r>
              <a:rPr lang="el-GR" sz="2400" b="1" smtClean="0">
                <a:solidFill>
                  <a:srgbClr val="002060"/>
                </a:solidFill>
                <a:latin typeface="Arial" charset="0"/>
                <a:cs typeface="Arial" charset="0"/>
              </a:rPr>
              <a:t>ολιστικής προσέγγισης</a:t>
            </a:r>
            <a:r>
              <a:rPr lang="el-GR" sz="2400" smtClean="0">
                <a:solidFill>
                  <a:srgbClr val="002060"/>
                </a:solidFill>
                <a:latin typeface="Arial" charset="0"/>
                <a:cs typeface="Arial" charset="0"/>
              </a:rPr>
              <a:t> της αξιολόγησης-διάγνωσης της ν.α.</a:t>
            </a:r>
          </a:p>
          <a:p>
            <a:pPr algn="just">
              <a:lnSpc>
                <a:spcPct val="80000"/>
              </a:lnSpc>
              <a:buFont typeface="Arial" charset="0"/>
              <a:buNone/>
            </a:pPr>
            <a:r>
              <a:rPr lang="el-GR" sz="2400" smtClean="0">
                <a:solidFill>
                  <a:srgbClr val="002060"/>
                </a:solidFill>
                <a:latin typeface="Arial" charset="0"/>
                <a:cs typeface="Arial" charset="0"/>
              </a:rPr>
              <a:t> </a:t>
            </a:r>
          </a:p>
          <a:p>
            <a:pPr algn="just">
              <a:lnSpc>
                <a:spcPct val="80000"/>
              </a:lnSpc>
            </a:pPr>
            <a:r>
              <a:rPr lang="el-GR" sz="2400" smtClean="0">
                <a:solidFill>
                  <a:srgbClr val="002060"/>
                </a:solidFill>
                <a:latin typeface="Arial" charset="0"/>
                <a:cs typeface="Arial" charset="0"/>
              </a:rPr>
              <a:t>Μια τέτοια αξιολογική διαδικασία δε στηρίζεται μόνο στα ψυχομετρικά τεστ και στα διαγνωστικά κριτήρια του </a:t>
            </a:r>
            <a:r>
              <a:rPr lang="en-US" sz="2400" smtClean="0">
                <a:solidFill>
                  <a:srgbClr val="002060"/>
                </a:solidFill>
                <a:latin typeface="Arial" charset="0"/>
                <a:cs typeface="Arial" charset="0"/>
              </a:rPr>
              <a:t>DSM</a:t>
            </a:r>
            <a:r>
              <a:rPr lang="el-GR" sz="2400" smtClean="0">
                <a:solidFill>
                  <a:srgbClr val="002060"/>
                </a:solidFill>
                <a:latin typeface="Arial" charset="0"/>
                <a:cs typeface="Arial" charset="0"/>
              </a:rPr>
              <a:t> για να μην «κατασκευάζονται» νοητικά ανάπηρα άτομα. Θα πρέπει να λαμβάνονται υπόψη το κοινωνικοπολιτισμικό περιβάλλον του παιδιού, οι δυνατότητες, οι εμπειρίες και τα βιώματα. Απαιτείται μια δυναμική αξιολόγηση με πολλαπλά εναλλακτικά μέσα αξιολόγησης ποσοτικού και ποιοτικού χαρακτήρα</a:t>
            </a:r>
          </a:p>
          <a:p>
            <a:pPr>
              <a:lnSpc>
                <a:spcPct val="80000"/>
              </a:lnSpc>
            </a:pPr>
            <a:endParaRPr lang="el-GR" sz="30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8686800" cy="620713"/>
          </a:xfrm>
        </p:spPr>
        <p:txBody>
          <a:bodyPr rtlCol="0">
            <a:normAutofit fontScale="90000"/>
          </a:bodyPr>
          <a:lstStyle/>
          <a:p>
            <a:pPr fontAlgn="auto">
              <a:spcAft>
                <a:spcPts val="0"/>
              </a:spcAft>
              <a:defRPr/>
            </a:pPr>
            <a:r>
              <a:rPr lang="el-GR" sz="3600" b="1" dirty="0" smtClean="0"/>
              <a:t/>
            </a:r>
            <a:br>
              <a:rPr lang="el-GR" sz="3600" b="1" dirty="0" smtClean="0"/>
            </a:br>
            <a:r>
              <a:rPr lang="el-GR" sz="3600" b="1" dirty="0" smtClean="0">
                <a:solidFill>
                  <a:srgbClr val="002060"/>
                </a:solidFill>
              </a:rPr>
              <a:t>Γενικό θεωρητικό για τη νοητική αναπηρία</a:t>
            </a:r>
            <a:br>
              <a:rPr lang="el-GR" sz="3600" b="1" dirty="0" smtClean="0">
                <a:solidFill>
                  <a:srgbClr val="002060"/>
                </a:solidFill>
              </a:rPr>
            </a:br>
            <a:endParaRPr lang="el-GR" sz="3600" b="1" dirty="0">
              <a:solidFill>
                <a:srgbClr val="002060"/>
              </a:solidFill>
            </a:endParaRPr>
          </a:p>
        </p:txBody>
      </p:sp>
      <p:sp>
        <p:nvSpPr>
          <p:cNvPr id="133122" name="2 - Θέση περιεχομένου"/>
          <p:cNvSpPr>
            <a:spLocks noGrp="1"/>
          </p:cNvSpPr>
          <p:nvPr>
            <p:ph idx="1"/>
          </p:nvPr>
        </p:nvSpPr>
        <p:spPr>
          <a:xfrm>
            <a:off x="0" y="692150"/>
            <a:ext cx="8964613" cy="6165850"/>
          </a:xfrm>
        </p:spPr>
        <p:txBody>
          <a:bodyPr/>
          <a:lstStyle/>
          <a:p>
            <a:pPr algn="ctr">
              <a:buFont typeface="Arial" charset="0"/>
              <a:buNone/>
            </a:pPr>
            <a:r>
              <a:rPr lang="el-GR" sz="2800" b="1" smtClean="0">
                <a:latin typeface="Arial" charset="0"/>
                <a:cs typeface="Arial" charset="0"/>
              </a:rPr>
              <a:t>  </a:t>
            </a:r>
            <a:r>
              <a:rPr lang="el-GR" sz="2400" b="1" smtClean="0">
                <a:solidFill>
                  <a:srgbClr val="002060"/>
                </a:solidFill>
                <a:latin typeface="Arial" charset="0"/>
                <a:cs typeface="Arial" charset="0"/>
              </a:rPr>
              <a:t>Κρίσιμα ερωτήματα και προβληματισμοί για τη διαγνωστική μεθοδολογία</a:t>
            </a:r>
            <a:endParaRPr lang="el-GR" sz="2400" smtClean="0">
              <a:solidFill>
                <a:srgbClr val="002060"/>
              </a:solidFill>
              <a:latin typeface="Arial" charset="0"/>
              <a:cs typeface="Arial" charset="0"/>
            </a:endParaRPr>
          </a:p>
          <a:p>
            <a:pPr algn="just"/>
            <a:r>
              <a:rPr lang="el-GR" sz="2400" smtClean="0">
                <a:solidFill>
                  <a:srgbClr val="002060"/>
                </a:solidFill>
                <a:latin typeface="Arial" charset="0"/>
                <a:cs typeface="Arial" charset="0"/>
              </a:rPr>
              <a:t>Είναι γνωστή η διαμάχη των ερευνητών διαφορετικών επιστημών σχετικά με θέματα που αφορούν τη νοημοσύνη καθώς συνδέεται άμεσα με τη διάγνωση της ν.α. (ορισμός, παράγοντες που συνδέεται, έμφυτη ή επίκτητη; μετρήσιμη ή μη; κ.ά.)  </a:t>
            </a:r>
          </a:p>
          <a:p>
            <a:pPr algn="just"/>
            <a:r>
              <a:rPr lang="el-GR" sz="2400" smtClean="0">
                <a:solidFill>
                  <a:srgbClr val="002060"/>
                </a:solidFill>
                <a:latin typeface="Arial" charset="0"/>
                <a:cs typeface="Arial" charset="0"/>
              </a:rPr>
              <a:t>Τι είναι νοημοσύνη; Πως  ορίζεται; Τι είναι ο δείκτης νοημοσύνης (Δ.Ν); Πως μετριέται η νοημοσύνη; Σε ποιο βαθμό μπορεί να είναι μετρήσιμη; Πόσο έγκυρα είναι τα τεστ νοημοσύνης ή πόσο ελλειπή και περιοριστικά; Συνδέονται ή όχι με τα πολιτιστικά και κοινωνικά πρότυπα μιας κοινωνικής τάξης; Ποιος και πως εξασφαλίζει τη δημιουργία εκείνων των συνθηκών (περιβαλλοντικών, ψυχολογικών) που θα συμβάλλουν στην έκφραση όλων των δυνατοτήτων του υπό διάγνωση μαθητή;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1 - Τίτλος"/>
          <p:cNvSpPr>
            <a:spLocks noGrp="1"/>
          </p:cNvSpPr>
          <p:nvPr>
            <p:ph type="title"/>
          </p:nvPr>
        </p:nvSpPr>
        <p:spPr>
          <a:xfrm>
            <a:off x="0" y="274638"/>
            <a:ext cx="8686800" cy="706437"/>
          </a:xfrm>
        </p:spPr>
        <p:txBody>
          <a:bodyPr/>
          <a:lstStyle/>
          <a:p>
            <a:r>
              <a:rPr lang="el-GR" sz="3600" b="1" smtClean="0">
                <a:solidFill>
                  <a:srgbClr val="002060"/>
                </a:solidFill>
              </a:rPr>
              <a:t>Γενικό θεωρητικό για τη νοητική αναπηρία</a:t>
            </a:r>
            <a:endParaRPr lang="el-GR" sz="3600" smtClean="0">
              <a:solidFill>
                <a:srgbClr val="002060"/>
              </a:solidFill>
            </a:endParaRPr>
          </a:p>
        </p:txBody>
      </p:sp>
      <p:sp>
        <p:nvSpPr>
          <p:cNvPr id="134146" name="2 - Θέση περιεχομένου"/>
          <p:cNvSpPr>
            <a:spLocks noGrp="1"/>
          </p:cNvSpPr>
          <p:nvPr>
            <p:ph idx="1"/>
          </p:nvPr>
        </p:nvSpPr>
        <p:spPr>
          <a:xfrm>
            <a:off x="457200" y="1052513"/>
            <a:ext cx="8229600" cy="5073650"/>
          </a:xfrm>
        </p:spPr>
        <p:txBody>
          <a:bodyPr/>
          <a:lstStyle/>
          <a:p>
            <a:pPr algn="ctr">
              <a:buFont typeface="Arial" charset="0"/>
              <a:buNone/>
            </a:pPr>
            <a:r>
              <a:rPr lang="el-GR" smtClean="0"/>
              <a:t>      </a:t>
            </a:r>
            <a:r>
              <a:rPr lang="el-GR" sz="2800" b="1" smtClean="0">
                <a:solidFill>
                  <a:srgbClr val="002060"/>
                </a:solidFill>
              </a:rPr>
              <a:t>Κρίσιμα ερωτήματα και προβληματισμοί για τη διαγνωστική μεθοδολογία</a:t>
            </a:r>
          </a:p>
          <a:p>
            <a:pPr>
              <a:buFont typeface="Arial" charset="0"/>
              <a:buNone/>
            </a:pPr>
            <a:endParaRPr lang="el-GR" b="1" smtClean="0"/>
          </a:p>
          <a:p>
            <a:pPr algn="just"/>
            <a:r>
              <a:rPr lang="el-GR" sz="2400" smtClean="0">
                <a:solidFill>
                  <a:srgbClr val="002060"/>
                </a:solidFill>
                <a:latin typeface="Arial" charset="0"/>
                <a:cs typeface="Arial" charset="0"/>
              </a:rPr>
              <a:t>Κατά πόσο το ιατρικό μοντέλο προσέγγισης της ν.α βοηθάει στην κατανόηση της σχέσης  ανάμεσα στη ν.α και στη σχολική συγκρότηση του εκπαιδευτικού συστήματος, ιδιαίτερα για τα παιδιά εκείνα που προέρχονται από ασθενέστερα και μη κυρίαρχα πολιτισμικά και κοινωνικοοικονομικά στρώματα;</a:t>
            </a:r>
          </a:p>
          <a:p>
            <a:endParaRPr lang="el-GR"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74638"/>
            <a:ext cx="8893175" cy="777875"/>
          </a:xfrm>
        </p:spPr>
        <p:txBody>
          <a:bodyPr rtlCol="0">
            <a:normAutofit fontScale="90000"/>
          </a:bodyPr>
          <a:lstStyle/>
          <a:p>
            <a:pPr fontAlgn="auto">
              <a:spcAft>
                <a:spcPts val="0"/>
              </a:spcAft>
              <a:defRPr/>
            </a:pPr>
            <a:r>
              <a:rPr lang="el-GR" sz="4000" b="1" dirty="0" smtClean="0"/>
              <a:t/>
            </a:r>
            <a:br>
              <a:rPr lang="el-GR" sz="4000" b="1" dirty="0" smtClean="0"/>
            </a:br>
            <a:r>
              <a:rPr lang="el-GR" sz="4000" b="1" dirty="0" smtClean="0">
                <a:solidFill>
                  <a:srgbClr val="002060"/>
                </a:solidFill>
              </a:rPr>
              <a:t>Γενικό θεωρητικό για τη</a:t>
            </a:r>
            <a:r>
              <a:rPr lang="en-US" sz="4000" b="1" dirty="0" smtClean="0">
                <a:solidFill>
                  <a:srgbClr val="002060"/>
                </a:solidFill>
              </a:rPr>
              <a:t> </a:t>
            </a:r>
            <a:r>
              <a:rPr lang="el-GR" sz="4000" b="1" dirty="0" smtClean="0">
                <a:solidFill>
                  <a:srgbClr val="002060"/>
                </a:solidFill>
              </a:rPr>
              <a:t>νοητική αναπηρία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lnSpcReduction="10000"/>
          </a:bodyPr>
          <a:lstStyle/>
          <a:p>
            <a:pPr algn="just">
              <a:lnSpc>
                <a:spcPct val="80000"/>
              </a:lnSpc>
            </a:pPr>
            <a:r>
              <a:rPr lang="el-GR" sz="2400" smtClean="0">
                <a:solidFill>
                  <a:srgbClr val="002060"/>
                </a:solidFill>
                <a:latin typeface="Arial" charset="0"/>
                <a:cs typeface="Arial" charset="0"/>
              </a:rPr>
              <a:t>Η  νοητική αναπηρία (ν.α.) είναι πολυδιάστατη. Χαρακτηρίζεται από μεγάλη ανομοιογένεια ως προς την αιτιολογία, το είδος, τις διαφορετικές ταξινομήσεις  και ερμηνευτικές προσεγγίσεις και ως προς τα χαρακτηριστικά του πληθυσμού</a:t>
            </a:r>
            <a:r>
              <a:rPr lang="en-US" sz="2400" smtClean="0">
                <a:solidFill>
                  <a:srgbClr val="002060"/>
                </a:solidFill>
                <a:latin typeface="Arial" charset="0"/>
                <a:cs typeface="Arial" charset="0"/>
              </a:rPr>
              <a:t>.</a:t>
            </a:r>
            <a:endParaRPr lang="el-GR" sz="2400" smtClean="0">
              <a:solidFill>
                <a:srgbClr val="002060"/>
              </a:solidFill>
              <a:latin typeface="Arial" charset="0"/>
              <a:cs typeface="Arial" charset="0"/>
            </a:endParaRPr>
          </a:p>
          <a:p>
            <a:pPr algn="just">
              <a:lnSpc>
                <a:spcPct val="80000"/>
              </a:lnSpc>
            </a:pPr>
            <a:endParaRPr lang="el-GR" sz="2400" smtClean="0">
              <a:solidFill>
                <a:srgbClr val="002060"/>
              </a:solidFill>
              <a:latin typeface="Arial" charset="0"/>
              <a:cs typeface="Arial" charset="0"/>
            </a:endParaRPr>
          </a:p>
          <a:p>
            <a:pPr algn="just">
              <a:lnSpc>
                <a:spcPct val="80000"/>
              </a:lnSpc>
            </a:pPr>
            <a:r>
              <a:rPr lang="el-GR" sz="2400" smtClean="0">
                <a:solidFill>
                  <a:srgbClr val="002060"/>
                </a:solidFill>
                <a:latin typeface="Arial" charset="0"/>
                <a:cs typeface="Arial" charset="0"/>
              </a:rPr>
              <a:t>Η νοητική αναπηρία (ν.α) δεν είναι σαφώς προσδιορισμένη,   αφενός επειδή συνδέεται με το Δείκτη Νοημοσύνης (Δ.Ν), ενός όρου που</a:t>
            </a:r>
            <a:r>
              <a:rPr lang="en-US" sz="2400" smtClean="0">
                <a:solidFill>
                  <a:srgbClr val="002060"/>
                </a:solidFill>
                <a:latin typeface="Arial" charset="0"/>
                <a:cs typeface="Arial" charset="0"/>
              </a:rPr>
              <a:t> </a:t>
            </a:r>
            <a:r>
              <a:rPr lang="el-GR" sz="2400" smtClean="0">
                <a:solidFill>
                  <a:srgbClr val="002060"/>
                </a:solidFill>
                <a:latin typeface="Arial" charset="0"/>
                <a:cs typeface="Arial" charset="0"/>
              </a:rPr>
              <a:t>ακόμη και σήμερα δεν έχει πλήρως αποσαφηνιστεί, είναι αμφισβητούμενος και  έχει  δεχτεί μεγάλη κριτική καθώς η χρήση του συνήθως είναι μονοδιάστατη και δε συμπεριλαμβάνει κοινωνικούς και πολιτισμικούς παράγοντες και αφετέρου λόγω της πολλαπλής αιτιολογίας και των διαφορετικών προσεγγίσεων  και ορισμών για τη ν.α.</a:t>
            </a:r>
          </a:p>
          <a:p>
            <a:pPr>
              <a:lnSpc>
                <a:spcPct val="80000"/>
              </a:lnSpc>
            </a:pPr>
            <a:endParaRPr lang="el-GR" sz="2500" smtClean="0">
              <a:solidFill>
                <a:srgbClr val="002060"/>
              </a:solidFill>
            </a:endParaRPr>
          </a:p>
          <a:p>
            <a:pPr lvl="1">
              <a:lnSpc>
                <a:spcPct val="80000"/>
              </a:lnSpc>
            </a:pPr>
            <a:endParaRPr lang="el-GR" sz="22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8893175" cy="1125538"/>
          </a:xfrm>
        </p:spPr>
        <p:txBody>
          <a:bodyPr>
            <a:normAutofit fontScale="90000"/>
          </a:bodyPr>
          <a:lstStyle/>
          <a:p>
            <a:pPr>
              <a:spcAft>
                <a:spcPts val="1200"/>
              </a:spcAft>
            </a:pPr>
            <a:r>
              <a:rPr lang="el-GR" sz="3600" b="1" smtClean="0"/>
              <a:t/>
            </a:r>
            <a:br>
              <a:rPr lang="el-GR" sz="3600" b="1" smtClean="0"/>
            </a:br>
            <a:r>
              <a:rPr lang="el-GR" sz="3600" b="1" smtClean="0"/>
              <a:t> </a:t>
            </a:r>
            <a:r>
              <a:rPr lang="el-GR" sz="3600" b="1" smtClean="0">
                <a:solidFill>
                  <a:srgbClr val="002060"/>
                </a:solidFill>
              </a:rPr>
              <a:t>Γενικό θεωρητικό για τη νοητική αναπηρία</a:t>
            </a:r>
            <a:br>
              <a:rPr lang="el-GR" sz="3600" b="1" smtClean="0">
                <a:solidFill>
                  <a:srgbClr val="002060"/>
                </a:solidFill>
              </a:rPr>
            </a:br>
            <a:r>
              <a:rPr lang="el-GR" sz="3200" b="1" smtClean="0">
                <a:solidFill>
                  <a:srgbClr val="002060"/>
                </a:solidFill>
              </a:rPr>
              <a:t>Ταξινόμηση  ν.α </a:t>
            </a:r>
            <a:r>
              <a:rPr lang="el-GR" sz="3200" smtClean="0"/>
              <a:t/>
            </a:r>
            <a:br>
              <a:rPr lang="el-GR" sz="3200" smtClean="0"/>
            </a:br>
            <a:endParaRPr lang="el-GR" sz="3200" smtClean="0"/>
          </a:p>
        </p:txBody>
      </p:sp>
      <p:sp>
        <p:nvSpPr>
          <p:cNvPr id="3" name="2 - Θέση περιεχομένου"/>
          <p:cNvSpPr>
            <a:spLocks noGrp="1"/>
          </p:cNvSpPr>
          <p:nvPr>
            <p:ph idx="1"/>
          </p:nvPr>
        </p:nvSpPr>
        <p:spPr>
          <a:xfrm>
            <a:off x="0" y="1268413"/>
            <a:ext cx="9144000" cy="5589587"/>
          </a:xfrm>
        </p:spPr>
        <p:txBody>
          <a:bodyPr>
            <a:noAutofit/>
          </a:bodyPr>
          <a:lstStyle/>
          <a:p>
            <a:pPr algn="just">
              <a:spcBef>
                <a:spcPct val="0"/>
              </a:spcBef>
              <a:spcAft>
                <a:spcPts val="1200"/>
              </a:spcAft>
              <a:buFont typeface="Arial" charset="0"/>
              <a:buNone/>
            </a:pPr>
            <a:endParaRPr lang="el-GR" sz="2400" b="1" smtClean="0">
              <a:solidFill>
                <a:srgbClr val="002060"/>
              </a:solidFill>
              <a:latin typeface="Arial" charset="0"/>
              <a:cs typeface="Arial" charset="0"/>
            </a:endParaRPr>
          </a:p>
          <a:p>
            <a:pPr algn="just">
              <a:spcBef>
                <a:spcPct val="0"/>
              </a:spcBef>
              <a:spcAft>
                <a:spcPts val="1200"/>
              </a:spcAft>
              <a:buFont typeface="Arial" charset="0"/>
              <a:buNone/>
            </a:pPr>
            <a:endParaRPr lang="el-GR" sz="2400" b="1" smtClean="0">
              <a:solidFill>
                <a:srgbClr val="002060"/>
              </a:solidFill>
              <a:latin typeface="Arial" charset="0"/>
              <a:cs typeface="Arial" charset="0"/>
            </a:endParaRPr>
          </a:p>
          <a:p>
            <a:pPr algn="just">
              <a:spcBef>
                <a:spcPct val="0"/>
              </a:spcBef>
              <a:spcAft>
                <a:spcPts val="1200"/>
              </a:spcAft>
            </a:pPr>
            <a:r>
              <a:rPr lang="el-GR" sz="2400" b="1" smtClean="0">
                <a:solidFill>
                  <a:srgbClr val="002060"/>
                </a:solidFill>
                <a:latin typeface="Arial" charset="0"/>
                <a:cs typeface="Arial" charset="0"/>
              </a:rPr>
              <a:t> </a:t>
            </a:r>
            <a:r>
              <a:rPr lang="en-US" sz="2400" smtClean="0">
                <a:solidFill>
                  <a:srgbClr val="002060"/>
                </a:solidFill>
                <a:latin typeface="Arial" charset="0"/>
                <a:cs typeface="Arial" charset="0"/>
              </a:rPr>
              <a:t>H</a:t>
            </a:r>
            <a:r>
              <a:rPr lang="el-GR" sz="2400" smtClean="0">
                <a:solidFill>
                  <a:srgbClr val="002060"/>
                </a:solidFill>
                <a:latin typeface="Arial" charset="0"/>
                <a:cs typeface="Arial" charset="0"/>
              </a:rPr>
              <a:t> νοητική αναπηρία λόγω της πολύπλοκης φύσης της έγινε αντικείμενο πολλαπλών ταξινομήσεων, είτε ανάλογα με τα αίτια, είτε με τις διαφορετικές ερμηνευτικές  και εκπαιδευτικές προσεγγίσεις της. </a:t>
            </a:r>
            <a:r>
              <a:rPr lang="el-GR" sz="2300" smtClean="0">
                <a:solidFill>
                  <a:srgbClr val="002060"/>
                </a:solidFill>
                <a:latin typeface="Arial" charset="0"/>
                <a:cs typeface="Arial" charset="0"/>
              </a:rPr>
              <a:t>    </a:t>
            </a:r>
          </a:p>
          <a:p>
            <a:pPr algn="just">
              <a:spcBef>
                <a:spcPct val="0"/>
              </a:spcBef>
              <a:spcAft>
                <a:spcPts val="1200"/>
              </a:spcAft>
            </a:pPr>
            <a:endParaRPr lang="el-GR" sz="2300" smtClean="0">
              <a:solidFill>
                <a:srgbClr val="002060"/>
              </a:solidFill>
              <a:latin typeface="Arial" charset="0"/>
              <a:cs typeface="Arial" charset="0"/>
            </a:endParaRPr>
          </a:p>
          <a:p>
            <a:pPr algn="just">
              <a:spcBef>
                <a:spcPct val="0"/>
              </a:spcBef>
              <a:spcAft>
                <a:spcPts val="1200"/>
              </a:spcAft>
            </a:pPr>
            <a:r>
              <a:rPr lang="el-GR" sz="2400" b="1" smtClean="0">
                <a:solidFill>
                  <a:srgbClr val="002060"/>
                </a:solidFill>
                <a:latin typeface="Arial" charset="0"/>
                <a:cs typeface="Arial" charset="0"/>
              </a:rPr>
              <a:t>Τέτοιου είδους κατηγοριοποιήσεις είναι:</a:t>
            </a:r>
          </a:p>
          <a:p>
            <a:pPr>
              <a:spcBef>
                <a:spcPct val="0"/>
              </a:spcBef>
              <a:buFont typeface="Arial" charset="0"/>
              <a:buAutoNum type="arabicPeriod"/>
            </a:pPr>
            <a:endParaRPr lang="el-GR" sz="2400" smtClean="0">
              <a:solidFill>
                <a:srgbClr val="002060"/>
              </a:solidFill>
              <a:latin typeface="Arial" charset="0"/>
              <a:cs typeface="Arial" charset="0"/>
            </a:endParaRPr>
          </a:p>
          <a:p>
            <a:endParaRPr lang="el-GR" sz="2400" b="1" smtClean="0">
              <a:latin typeface="Arial" charset="0"/>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p:cNvSpPr>
          <p:nvPr>
            <p:ph type="title"/>
          </p:nvPr>
        </p:nvSpPr>
        <p:spPr>
          <a:xfrm>
            <a:off x="0" y="274638"/>
            <a:ext cx="8893175" cy="1143000"/>
          </a:xfrm>
        </p:spPr>
        <p:txBody>
          <a:bodyPr/>
          <a:lstStyle/>
          <a:p>
            <a:r>
              <a:rPr lang="el-GR" sz="3200" b="1" smtClean="0">
                <a:solidFill>
                  <a:srgbClr val="002060"/>
                </a:solidFill>
              </a:rPr>
              <a:t/>
            </a:r>
            <a:br>
              <a:rPr lang="el-GR" sz="3200" b="1" smtClean="0">
                <a:solidFill>
                  <a:srgbClr val="002060"/>
                </a:solidFill>
              </a:rPr>
            </a:br>
            <a:r>
              <a:rPr lang="el-GR" sz="3200" b="1" smtClean="0">
                <a:solidFill>
                  <a:srgbClr val="002060"/>
                </a:solidFill>
              </a:rPr>
              <a:t>Γενικό θεωρητικό για τη νοητική αναπηρία</a:t>
            </a:r>
            <a:br>
              <a:rPr lang="el-GR" sz="3200" b="1" smtClean="0">
                <a:solidFill>
                  <a:srgbClr val="002060"/>
                </a:solidFill>
              </a:rPr>
            </a:br>
            <a:r>
              <a:rPr lang="el-GR" sz="2800" b="1" smtClean="0">
                <a:solidFill>
                  <a:srgbClr val="002060"/>
                </a:solidFill>
              </a:rPr>
              <a:t>Ταξινόμηση  ν.α </a:t>
            </a:r>
            <a:r>
              <a:rPr lang="el-GR" sz="2800" smtClean="0"/>
              <a:t/>
            </a:r>
            <a:br>
              <a:rPr lang="el-GR" sz="2800" smtClean="0"/>
            </a:br>
            <a:endParaRPr lang="el-GR" sz="2800" smtClean="0"/>
          </a:p>
        </p:txBody>
      </p:sp>
      <p:sp>
        <p:nvSpPr>
          <p:cNvPr id="190467" name="Rectangle 3"/>
          <p:cNvSpPr>
            <a:spLocks noGrp="1"/>
          </p:cNvSpPr>
          <p:nvPr>
            <p:ph type="body" idx="1"/>
          </p:nvPr>
        </p:nvSpPr>
        <p:spPr/>
        <p:txBody>
          <a:bodyPr/>
          <a:lstStyle/>
          <a:p>
            <a:pPr marL="609600" indent="-609600">
              <a:spcBef>
                <a:spcPct val="0"/>
              </a:spcBef>
              <a:buFont typeface="Arial" charset="0"/>
              <a:buAutoNum type="arabicPeriod"/>
            </a:pPr>
            <a:r>
              <a:rPr lang="el-GR" sz="2400" b="1" smtClean="0">
                <a:solidFill>
                  <a:srgbClr val="002060"/>
                </a:solidFill>
                <a:latin typeface="Arial" charset="0"/>
                <a:cs typeface="Arial" charset="0"/>
              </a:rPr>
              <a:t>α) Λειτουργική  -  β) οργανική</a:t>
            </a:r>
            <a:r>
              <a:rPr lang="el-GR" sz="2400" smtClean="0">
                <a:solidFill>
                  <a:srgbClr val="002060"/>
                </a:solidFill>
                <a:latin typeface="Arial" charset="0"/>
                <a:cs typeface="Arial" charset="0"/>
              </a:rPr>
              <a:t> </a:t>
            </a:r>
          </a:p>
          <a:p>
            <a:pPr marL="609600" indent="-609600" algn="just">
              <a:spcBef>
                <a:spcPct val="0"/>
              </a:spcBef>
              <a:buFont typeface="Arial" charset="0"/>
              <a:buNone/>
            </a:pPr>
            <a:r>
              <a:rPr lang="el-GR" sz="2300" smtClean="0">
                <a:solidFill>
                  <a:srgbClr val="002060"/>
                </a:solidFill>
                <a:latin typeface="Arial" charset="0"/>
                <a:cs typeface="Arial" charset="0"/>
              </a:rPr>
              <a:t>      </a:t>
            </a:r>
            <a:r>
              <a:rPr lang="el-GR" sz="2400" smtClean="0">
                <a:solidFill>
                  <a:srgbClr val="002060"/>
                </a:solidFill>
                <a:latin typeface="Arial" charset="0"/>
                <a:cs typeface="Arial" charset="0"/>
              </a:rPr>
              <a:t>Στη λειτουργική τα άτομα παρουσιάζουν ελαφριά ή μέτρια καθυστέρηση, για τη διδακτική πρακτική προέρχονται από χαμηλά κοινωνικοοικονομικά στρώματα και δε μπορεί να προσδιοριστεί σαφώς το οργανικό αίτιο της καθυστέρησής τους Η νοητική αναπηρία αποδίδεται σε περιορισμένο και περιοριστικό περιβάλλον. Η οργανική οφείλεται σε σαφή οργανικό αιτιολογικό παράγοντα, όπως  το σύνδρομο του εύθραυστου Χ χρωμοσώματος, το σύνδρομο Down , σύνδρομο </a:t>
            </a:r>
            <a:r>
              <a:rPr lang="en-US" sz="2400" smtClean="0">
                <a:solidFill>
                  <a:srgbClr val="002060"/>
                </a:solidFill>
                <a:latin typeface="Arial" charset="0"/>
                <a:cs typeface="Arial" charset="0"/>
              </a:rPr>
              <a:t>prader willi, </a:t>
            </a:r>
            <a:r>
              <a:rPr lang="el-GR" sz="2400" smtClean="0">
                <a:solidFill>
                  <a:srgbClr val="002060"/>
                </a:solidFill>
                <a:latin typeface="Arial" charset="0"/>
                <a:cs typeface="Arial" charset="0"/>
              </a:rPr>
              <a:t>σύνδρομο </a:t>
            </a:r>
            <a:r>
              <a:rPr lang="en-US" sz="2400" smtClean="0">
                <a:solidFill>
                  <a:srgbClr val="002060"/>
                </a:solidFill>
                <a:latin typeface="Arial" charset="0"/>
                <a:cs typeface="Arial" charset="0"/>
              </a:rPr>
              <a:t>williams</a:t>
            </a:r>
            <a:r>
              <a:rPr lang="el-GR" sz="2400" smtClean="0">
                <a:solidFill>
                  <a:srgbClr val="002060"/>
                </a:solidFill>
                <a:latin typeface="Arial" charset="0"/>
                <a:cs typeface="Arial" charset="0"/>
              </a:rPr>
              <a:t>, κ.α</a:t>
            </a:r>
            <a:r>
              <a:rPr lang="en-US" sz="2400" smtClean="0">
                <a:solidFill>
                  <a:srgbClr val="002060"/>
                </a:solidFill>
                <a:latin typeface="Arial" charset="0"/>
                <a:cs typeface="Arial" charset="0"/>
              </a:rPr>
              <a:t> </a:t>
            </a:r>
            <a:r>
              <a:rPr lang="el-GR" sz="2400" smtClean="0">
                <a:solidFill>
                  <a:srgbClr val="002060"/>
                </a:solidFill>
                <a:latin typeface="Arial" charset="0"/>
                <a:cs typeface="Arial" charset="0"/>
              </a:rPr>
              <a:t>(Μπεζεβέγκης, 1987).</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88913"/>
            <a:ext cx="8820150" cy="1295400"/>
          </a:xfrm>
        </p:spPr>
        <p:txBody>
          <a:bodyPr>
            <a:normAutofit fontScale="90000"/>
          </a:bodyPr>
          <a:lstStyle/>
          <a:p>
            <a:r>
              <a:rPr lang="el-GR" sz="3600" b="1" smtClean="0">
                <a:cs typeface="Arial" charset="0"/>
              </a:rPr>
              <a:t/>
            </a:r>
            <a:br>
              <a:rPr lang="el-GR" sz="3600" b="1" smtClean="0">
                <a:cs typeface="Arial" charset="0"/>
              </a:rPr>
            </a:br>
            <a:r>
              <a:rPr lang="el-GR" sz="3600" b="1" smtClean="0">
                <a:cs typeface="Arial" charset="0"/>
              </a:rPr>
              <a:t/>
            </a:r>
            <a:br>
              <a:rPr lang="el-GR" sz="3600" b="1" smtClean="0">
                <a:cs typeface="Arial" charset="0"/>
              </a:rPr>
            </a:br>
            <a:r>
              <a:rPr lang="el-GR" sz="3600" b="1" smtClean="0">
                <a:cs typeface="Arial" charset="0"/>
              </a:rPr>
              <a:t/>
            </a:r>
            <a:br>
              <a:rPr lang="el-GR" sz="3600" b="1" smtClean="0">
                <a:cs typeface="Arial" charset="0"/>
              </a:rPr>
            </a:br>
            <a:r>
              <a:rPr lang="el-GR" sz="3600" b="1" smtClean="0">
                <a:solidFill>
                  <a:srgbClr val="002060"/>
                </a:solidFill>
              </a:rPr>
              <a:t>Γενικό θεωρητικό για τη νοητική αναπηρία </a:t>
            </a:r>
            <a:br>
              <a:rPr lang="el-GR" sz="3600" b="1" smtClean="0">
                <a:solidFill>
                  <a:srgbClr val="002060"/>
                </a:solidFill>
              </a:rPr>
            </a:br>
            <a:r>
              <a:rPr lang="el-GR" sz="2800" b="1" smtClean="0">
                <a:solidFill>
                  <a:srgbClr val="002060"/>
                </a:solidFill>
                <a:cs typeface="Arial" charset="0"/>
              </a:rPr>
              <a:t>Ταξινόμηση της  ν.α</a:t>
            </a:r>
            <a:r>
              <a:rPr lang="en-US" sz="4000" b="1" smtClean="0">
                <a:latin typeface="Arial" charset="0"/>
                <a:cs typeface="Arial" charset="0"/>
              </a:rPr>
              <a:t/>
            </a:r>
            <a:br>
              <a:rPr lang="en-US" sz="4000" b="1" smtClean="0">
                <a:latin typeface="Arial" charset="0"/>
                <a:cs typeface="Arial" charset="0"/>
              </a:rPr>
            </a:br>
            <a:r>
              <a:rPr lang="el-GR" sz="4000" b="1" smtClean="0">
                <a:latin typeface="Arial" charset="0"/>
                <a:cs typeface="Arial" charset="0"/>
              </a:rPr>
              <a:t/>
            </a:r>
            <a:br>
              <a:rPr lang="el-GR" sz="4000" b="1" smtClean="0">
                <a:latin typeface="Arial" charset="0"/>
                <a:cs typeface="Arial" charset="0"/>
              </a:rPr>
            </a:br>
            <a:endParaRPr lang="el-GR" sz="4000" smtClean="0">
              <a:latin typeface="Arial" charset="0"/>
              <a:cs typeface="Arial" charset="0"/>
            </a:endParaRPr>
          </a:p>
        </p:txBody>
      </p:sp>
      <p:sp>
        <p:nvSpPr>
          <p:cNvPr id="136194" name="2 - Θέση περιεχομένου"/>
          <p:cNvSpPr>
            <a:spLocks noGrp="1"/>
          </p:cNvSpPr>
          <p:nvPr>
            <p:ph idx="1"/>
          </p:nvPr>
        </p:nvSpPr>
        <p:spPr>
          <a:xfrm>
            <a:off x="457200" y="1844675"/>
            <a:ext cx="8291513" cy="4392613"/>
          </a:xfrm>
        </p:spPr>
        <p:txBody>
          <a:bodyPr/>
          <a:lstStyle/>
          <a:p>
            <a:pPr>
              <a:buFont typeface="Arial" charset="0"/>
              <a:buNone/>
            </a:pPr>
            <a:r>
              <a:rPr lang="el-GR" sz="2400" b="1" smtClean="0">
                <a:solidFill>
                  <a:srgbClr val="002060"/>
                </a:solidFill>
                <a:latin typeface="Arial" charset="0"/>
                <a:cs typeface="Arial" charset="0"/>
              </a:rPr>
              <a:t>2. </a:t>
            </a:r>
            <a:r>
              <a:rPr lang="el-GR" sz="2400" smtClean="0">
                <a:solidFill>
                  <a:srgbClr val="002060"/>
                </a:solidFill>
                <a:latin typeface="Arial" charset="0"/>
                <a:cs typeface="Arial" charset="0"/>
              </a:rPr>
              <a:t>Ανάλογα με τις ανάγκες υποστήριξης του ατόμου,  ταξινομείται σε νοητική αναπηρία  με ανάγκη : </a:t>
            </a:r>
            <a:endParaRPr lang="el-GR" sz="2400" u="sng" smtClean="0">
              <a:solidFill>
                <a:srgbClr val="002060"/>
              </a:solidFill>
              <a:latin typeface="Arial" charset="0"/>
              <a:cs typeface="Arial" charset="0"/>
            </a:endParaRPr>
          </a:p>
          <a:p>
            <a:r>
              <a:rPr lang="el-GR" sz="2400" b="1" smtClean="0">
                <a:solidFill>
                  <a:srgbClr val="002060"/>
                </a:solidFill>
                <a:latin typeface="Arial" charset="0"/>
                <a:cs typeface="Arial" charset="0"/>
              </a:rPr>
              <a:t>διακοπτόμενης–μη συνεχής υποστήριξης</a:t>
            </a:r>
            <a:endParaRPr lang="el-GR" sz="2400" u="sng" smtClean="0">
              <a:solidFill>
                <a:srgbClr val="002060"/>
              </a:solidFill>
              <a:latin typeface="Arial" charset="0"/>
              <a:cs typeface="Arial" charset="0"/>
            </a:endParaRPr>
          </a:p>
          <a:p>
            <a:r>
              <a:rPr lang="el-GR" sz="2400" b="1" smtClean="0">
                <a:solidFill>
                  <a:srgbClr val="002060"/>
                </a:solidFill>
                <a:latin typeface="Arial" charset="0"/>
                <a:cs typeface="Arial" charset="0"/>
              </a:rPr>
              <a:t>περιορισμένης υποστήριξης</a:t>
            </a:r>
            <a:endParaRPr lang="el-GR" sz="2400" u="sng" smtClean="0">
              <a:solidFill>
                <a:srgbClr val="002060"/>
              </a:solidFill>
              <a:latin typeface="Arial" charset="0"/>
              <a:cs typeface="Arial" charset="0"/>
            </a:endParaRPr>
          </a:p>
          <a:p>
            <a:r>
              <a:rPr lang="el-GR" sz="2400" b="1" smtClean="0">
                <a:solidFill>
                  <a:srgbClr val="002060"/>
                </a:solidFill>
                <a:latin typeface="Arial" charset="0"/>
                <a:cs typeface="Arial" charset="0"/>
              </a:rPr>
              <a:t>εκτεταμένης υποστήριξης</a:t>
            </a:r>
            <a:endParaRPr lang="el-GR" sz="2400" u="sng" smtClean="0">
              <a:solidFill>
                <a:srgbClr val="002060"/>
              </a:solidFill>
              <a:latin typeface="Arial" charset="0"/>
              <a:cs typeface="Arial" charset="0"/>
            </a:endParaRPr>
          </a:p>
          <a:p>
            <a:r>
              <a:rPr lang="el-GR" sz="2400" b="1" smtClean="0">
                <a:solidFill>
                  <a:srgbClr val="002060"/>
                </a:solidFill>
                <a:latin typeface="Arial" charset="0"/>
                <a:cs typeface="Arial" charset="0"/>
              </a:rPr>
              <a:t>σταθερά εκτεταμένης και διάχυτης </a:t>
            </a:r>
            <a:r>
              <a:rPr lang="el-GR" sz="2400" smtClean="0">
                <a:solidFill>
                  <a:srgbClr val="002060"/>
                </a:solidFill>
                <a:latin typeface="Arial" charset="0"/>
                <a:cs typeface="Arial" charset="0"/>
              </a:rPr>
              <a:t>(σε όλους τους τομείς) </a:t>
            </a:r>
            <a:r>
              <a:rPr lang="el-GR" sz="2400" b="1" smtClean="0">
                <a:solidFill>
                  <a:srgbClr val="002060"/>
                </a:solidFill>
                <a:latin typeface="Arial" charset="0"/>
                <a:cs typeface="Arial" charset="0"/>
              </a:rPr>
              <a:t>υποστήριξης</a:t>
            </a:r>
            <a:r>
              <a:rPr lang="el-GR" sz="2400" i="1" smtClean="0">
                <a:solidFill>
                  <a:srgbClr val="002060"/>
                </a:solidFill>
                <a:latin typeface="Arial" charset="0"/>
                <a:cs typeface="Arial" charset="0"/>
              </a:rPr>
              <a:t> </a:t>
            </a:r>
            <a:r>
              <a:rPr lang="el-GR" sz="2400" smtClean="0">
                <a:solidFill>
                  <a:srgbClr val="002060"/>
                </a:solidFill>
                <a:latin typeface="Arial" charset="0"/>
                <a:cs typeface="Arial" charset="0"/>
              </a:rPr>
              <a:t>(</a:t>
            </a:r>
            <a:r>
              <a:rPr lang="en-US" sz="2400" smtClean="0">
                <a:solidFill>
                  <a:srgbClr val="002060"/>
                </a:solidFill>
                <a:latin typeface="Arial" charset="0"/>
                <a:cs typeface="Arial" charset="0"/>
              </a:rPr>
              <a:t>American Association of</a:t>
            </a:r>
            <a:r>
              <a:rPr lang="el-GR" sz="2400" smtClean="0">
                <a:solidFill>
                  <a:srgbClr val="002060"/>
                </a:solidFill>
                <a:latin typeface="Arial" charset="0"/>
                <a:cs typeface="Arial" charset="0"/>
              </a:rPr>
              <a:t> </a:t>
            </a:r>
            <a:r>
              <a:rPr lang="en-US" sz="2400" smtClean="0">
                <a:solidFill>
                  <a:srgbClr val="002060"/>
                </a:solidFill>
                <a:latin typeface="Arial" charset="0"/>
                <a:cs typeface="Arial" charset="0"/>
              </a:rPr>
              <a:t>Mental Retardation</a:t>
            </a:r>
            <a:r>
              <a:rPr lang="el-GR" sz="2400" smtClean="0">
                <a:solidFill>
                  <a:srgbClr val="002060"/>
                </a:solidFill>
                <a:latin typeface="Arial" charset="0"/>
                <a:cs typeface="Arial" charset="0"/>
              </a:rPr>
              <a:t>-</a:t>
            </a:r>
            <a:r>
              <a:rPr lang="en-US" sz="2400" smtClean="0">
                <a:solidFill>
                  <a:srgbClr val="002060"/>
                </a:solidFill>
                <a:latin typeface="Arial" charset="0"/>
                <a:cs typeface="Arial" charset="0"/>
              </a:rPr>
              <a:t>AAMR</a:t>
            </a:r>
            <a:r>
              <a:rPr lang="el-GR" sz="2400" smtClean="0">
                <a:solidFill>
                  <a:srgbClr val="002060"/>
                </a:solidFill>
                <a:latin typeface="Arial" charset="0"/>
                <a:cs typeface="Arial" charset="0"/>
              </a:rPr>
              <a:t>)</a:t>
            </a:r>
            <a:r>
              <a:rPr lang="el-GR" sz="2400" b="1" smtClean="0">
                <a:solidFill>
                  <a:srgbClr val="002060"/>
                </a:solidFill>
                <a:latin typeface="Arial" charset="0"/>
                <a:cs typeface="Arial" charset="0"/>
              </a:rPr>
              <a:t>  </a:t>
            </a:r>
            <a:endParaRPr lang="en-US" b="1" smtClean="0"/>
          </a:p>
          <a:p>
            <a:endParaRPr lang="el-GR" smtClean="0"/>
          </a:p>
          <a:p>
            <a:endParaRPr lang="el-GR"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p:cNvSpPr>
          <p:nvPr>
            <p:ph type="title"/>
          </p:nvPr>
        </p:nvSpPr>
        <p:spPr>
          <a:xfrm>
            <a:off x="0" y="274638"/>
            <a:ext cx="9144000" cy="1354137"/>
          </a:xfrm>
        </p:spPr>
        <p:txBody>
          <a:bodyPr/>
          <a:lstStyle/>
          <a:p>
            <a:r>
              <a:rPr lang="el-GR" sz="3600" b="1" smtClean="0">
                <a:solidFill>
                  <a:srgbClr val="002060"/>
                </a:solidFill>
              </a:rPr>
              <a:t/>
            </a:r>
            <a:br>
              <a:rPr lang="el-GR" sz="3600" b="1" smtClean="0">
                <a:solidFill>
                  <a:srgbClr val="002060"/>
                </a:solidFill>
              </a:rPr>
            </a:br>
            <a:r>
              <a:rPr lang="el-GR" sz="3600" b="1" smtClean="0">
                <a:solidFill>
                  <a:srgbClr val="002060"/>
                </a:solidFill>
              </a:rPr>
              <a:t>Γενικό θεωρητικό για τη νοητική αναπηρία </a:t>
            </a:r>
            <a:br>
              <a:rPr lang="el-GR" sz="3600" b="1" smtClean="0">
                <a:solidFill>
                  <a:srgbClr val="002060"/>
                </a:solidFill>
              </a:rPr>
            </a:br>
            <a:r>
              <a:rPr lang="el-GR" sz="2800" b="1" smtClean="0">
                <a:solidFill>
                  <a:srgbClr val="002060"/>
                </a:solidFill>
                <a:cs typeface="Arial" charset="0"/>
              </a:rPr>
              <a:t>Ταξινόμηση της  ν.α</a:t>
            </a:r>
            <a:r>
              <a:rPr lang="en-US" sz="4000" b="1" smtClean="0">
                <a:latin typeface="Arial" charset="0"/>
                <a:cs typeface="Arial" charset="0"/>
              </a:rPr>
              <a:t/>
            </a:r>
            <a:br>
              <a:rPr lang="en-US" sz="4000" b="1" smtClean="0">
                <a:latin typeface="Arial" charset="0"/>
                <a:cs typeface="Arial" charset="0"/>
              </a:rPr>
            </a:br>
            <a:endParaRPr lang="el-GR" sz="4000" b="1" smtClean="0">
              <a:latin typeface="Arial" charset="0"/>
              <a:cs typeface="Arial" charset="0"/>
            </a:endParaRPr>
          </a:p>
        </p:txBody>
      </p:sp>
      <p:sp>
        <p:nvSpPr>
          <p:cNvPr id="191491" name="Rectangle 3"/>
          <p:cNvSpPr>
            <a:spLocks noGrp="1"/>
          </p:cNvSpPr>
          <p:nvPr>
            <p:ph type="body" idx="1"/>
          </p:nvPr>
        </p:nvSpPr>
        <p:spPr>
          <a:xfrm>
            <a:off x="457200" y="1844675"/>
            <a:ext cx="8229600" cy="4281488"/>
          </a:xfrm>
        </p:spPr>
        <p:txBody>
          <a:bodyPr/>
          <a:lstStyle/>
          <a:p>
            <a:pPr>
              <a:buFont typeface="Arial" charset="0"/>
              <a:buNone/>
            </a:pPr>
            <a:endParaRPr lang="el-GR" sz="2400" b="1" smtClean="0">
              <a:solidFill>
                <a:srgbClr val="002060"/>
              </a:solidFill>
              <a:latin typeface="Arial" charset="0"/>
              <a:cs typeface="Arial" charset="0"/>
            </a:endParaRPr>
          </a:p>
          <a:p>
            <a:pPr>
              <a:buFont typeface="Arial" charset="0"/>
              <a:buNone/>
            </a:pPr>
            <a:r>
              <a:rPr lang="el-GR" sz="2400" b="1" smtClean="0">
                <a:solidFill>
                  <a:srgbClr val="002060"/>
                </a:solidFill>
                <a:latin typeface="Arial" charset="0"/>
                <a:cs typeface="Arial" charset="0"/>
              </a:rPr>
              <a:t>3.Αρμονική – δυσαρμονική </a:t>
            </a:r>
            <a:r>
              <a:rPr lang="el-GR" sz="2400" smtClean="0">
                <a:solidFill>
                  <a:srgbClr val="002060"/>
                </a:solidFill>
                <a:latin typeface="Arial" charset="0"/>
                <a:cs typeface="Arial" charset="0"/>
              </a:rPr>
              <a:t>ανάλογα με την παρουσία ή όχι διαταραχών της προσωπικότητας</a:t>
            </a:r>
          </a:p>
          <a:p>
            <a:pPr>
              <a:buFont typeface="Arial" charset="0"/>
              <a:buNone/>
            </a:pPr>
            <a:endParaRPr lang="el-GR" sz="2400" smtClean="0">
              <a:solidFill>
                <a:srgbClr val="002060"/>
              </a:solidFill>
              <a:latin typeface="Arial" charset="0"/>
              <a:cs typeface="Arial" charset="0"/>
            </a:endParaRPr>
          </a:p>
          <a:p>
            <a:pPr algn="just">
              <a:lnSpc>
                <a:spcPct val="80000"/>
              </a:lnSpc>
              <a:buFont typeface="Arial" charset="0"/>
              <a:buNone/>
            </a:pPr>
            <a:r>
              <a:rPr lang="el-GR" sz="2300" b="1" smtClean="0">
                <a:solidFill>
                  <a:srgbClr val="002060"/>
                </a:solidFill>
                <a:latin typeface="Arial" charset="0"/>
                <a:cs typeface="Arial" charset="0"/>
              </a:rPr>
              <a:t>4.</a:t>
            </a:r>
            <a:r>
              <a:rPr lang="el-GR" sz="2300" smtClean="0">
                <a:solidFill>
                  <a:srgbClr val="002060"/>
                </a:solidFill>
                <a:latin typeface="Arial" charset="0"/>
                <a:cs typeface="Arial" charset="0"/>
              </a:rPr>
              <a:t> </a:t>
            </a:r>
            <a:r>
              <a:rPr lang="el-GR" sz="2300" b="1" smtClean="0">
                <a:solidFill>
                  <a:srgbClr val="002060"/>
                </a:solidFill>
                <a:latin typeface="Arial" charset="0"/>
                <a:cs typeface="Arial" charset="0"/>
              </a:rPr>
              <a:t>α) Οργανική/λειτουργική </a:t>
            </a:r>
            <a:r>
              <a:rPr lang="el-GR" sz="2300" smtClean="0">
                <a:solidFill>
                  <a:srgbClr val="002060"/>
                </a:solidFill>
                <a:latin typeface="Arial" charset="0"/>
                <a:cs typeface="Arial" charset="0"/>
              </a:rPr>
              <a:t>ν.α. </a:t>
            </a:r>
            <a:r>
              <a:rPr lang="el-GR" sz="2300" b="1" smtClean="0">
                <a:solidFill>
                  <a:srgbClr val="002060"/>
                </a:solidFill>
                <a:latin typeface="Arial" charset="0"/>
                <a:cs typeface="Arial" charset="0"/>
              </a:rPr>
              <a:t>(</a:t>
            </a:r>
            <a:r>
              <a:rPr lang="el-GR" sz="2300" smtClean="0">
                <a:solidFill>
                  <a:srgbClr val="002060"/>
                </a:solidFill>
                <a:latin typeface="Arial" charset="0"/>
                <a:cs typeface="Arial" charset="0"/>
              </a:rPr>
              <a:t>με σαφή οργανικά αίτια που περιορίζουν τη λειτουργικότητα</a:t>
            </a:r>
            <a:r>
              <a:rPr lang="el-GR" sz="2300" b="1" smtClean="0">
                <a:solidFill>
                  <a:srgbClr val="002060"/>
                </a:solidFill>
                <a:latin typeface="Arial" charset="0"/>
                <a:cs typeface="Arial" charset="0"/>
              </a:rPr>
              <a:t>)</a:t>
            </a:r>
            <a:r>
              <a:rPr lang="el-GR" sz="2300" smtClean="0">
                <a:solidFill>
                  <a:srgbClr val="002060"/>
                </a:solidFill>
                <a:latin typeface="Arial" charset="0"/>
                <a:cs typeface="Arial" charset="0"/>
              </a:rPr>
              <a:t> και </a:t>
            </a:r>
          </a:p>
          <a:p>
            <a:pPr algn="just">
              <a:lnSpc>
                <a:spcPct val="80000"/>
              </a:lnSpc>
              <a:buFont typeface="Arial" charset="0"/>
              <a:buNone/>
            </a:pPr>
            <a:r>
              <a:rPr lang="el-GR" sz="2300" smtClean="0">
                <a:solidFill>
                  <a:srgbClr val="002060"/>
                </a:solidFill>
                <a:latin typeface="Arial" charset="0"/>
                <a:cs typeface="Arial" charset="0"/>
              </a:rPr>
              <a:t>    </a:t>
            </a:r>
            <a:r>
              <a:rPr lang="el-GR" sz="2300" b="1" smtClean="0">
                <a:solidFill>
                  <a:srgbClr val="002060"/>
                </a:solidFill>
                <a:latin typeface="Arial" charset="0"/>
                <a:cs typeface="Arial" charset="0"/>
              </a:rPr>
              <a:t>β) πολιτισμικοοικογενειακή</a:t>
            </a:r>
            <a:r>
              <a:rPr lang="el-GR" sz="2300" smtClean="0">
                <a:solidFill>
                  <a:srgbClr val="002060"/>
                </a:solidFill>
                <a:latin typeface="Arial" charset="0"/>
                <a:cs typeface="Arial" charset="0"/>
              </a:rPr>
              <a:t> ν.α (οφείλεται σε περιβαλλοντικούς –κοινωνικοπολιτισμικούς παράγοντες)</a:t>
            </a:r>
          </a:p>
          <a:p>
            <a:pPr>
              <a:buFont typeface="Arial" charset="0"/>
              <a:buNone/>
            </a:pPr>
            <a:endParaRPr lang="el-GR" sz="2400" smtClean="0">
              <a:solidFill>
                <a:srgbClr val="002060"/>
              </a:solidFill>
              <a:latin typeface="Arial" charset="0"/>
              <a:cs typeface="Arial" charset="0"/>
            </a:endParaRPr>
          </a:p>
          <a:p>
            <a:endParaRPr lang="en-US" b="1" smtClean="0">
              <a:latin typeface="Arial" charset="0"/>
              <a:cs typeface="Arial" charset="0"/>
            </a:endParaRPr>
          </a:p>
          <a:p>
            <a:endParaRPr lang="el-GR"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1 - Τίτλος"/>
          <p:cNvSpPr>
            <a:spLocks noGrp="1"/>
          </p:cNvSpPr>
          <p:nvPr>
            <p:ph type="title"/>
          </p:nvPr>
        </p:nvSpPr>
        <p:spPr>
          <a:xfrm>
            <a:off x="0" y="274638"/>
            <a:ext cx="8964613" cy="490537"/>
          </a:xfrm>
        </p:spPr>
        <p:txBody>
          <a:bodyPr/>
          <a:lstStyle/>
          <a:p>
            <a:r>
              <a:rPr lang="el-GR" sz="2800" b="1" smtClean="0">
                <a:solidFill>
                  <a:srgbClr val="002060"/>
                </a:solidFill>
                <a:cs typeface="Arial" charset="0"/>
              </a:rPr>
              <a:t>Ταξινόμηση της ν.α</a:t>
            </a:r>
            <a:endParaRPr lang="el-GR" sz="2800" smtClean="0">
              <a:solidFill>
                <a:srgbClr val="002060"/>
              </a:solidFill>
            </a:endParaRPr>
          </a:p>
        </p:txBody>
      </p:sp>
      <p:sp>
        <p:nvSpPr>
          <p:cNvPr id="3" name="2 - Θέση περιεχομένου"/>
          <p:cNvSpPr>
            <a:spLocks noGrp="1"/>
          </p:cNvSpPr>
          <p:nvPr>
            <p:ph idx="1"/>
          </p:nvPr>
        </p:nvSpPr>
        <p:spPr>
          <a:xfrm>
            <a:off x="0" y="836613"/>
            <a:ext cx="9144000" cy="6021387"/>
          </a:xfrm>
        </p:spPr>
        <p:txBody>
          <a:bodyPr>
            <a:normAutofit/>
          </a:bodyPr>
          <a:lstStyle/>
          <a:p>
            <a:pPr algn="just">
              <a:lnSpc>
                <a:spcPct val="80000"/>
              </a:lnSpc>
            </a:pPr>
            <a:endParaRPr lang="el-GR" sz="2300" smtClean="0">
              <a:solidFill>
                <a:srgbClr val="002060"/>
              </a:solidFill>
              <a:latin typeface="Arial" charset="0"/>
              <a:cs typeface="Arial" charset="0"/>
            </a:endParaRPr>
          </a:p>
          <a:p>
            <a:pPr algn="just">
              <a:lnSpc>
                <a:spcPct val="80000"/>
              </a:lnSpc>
              <a:buFont typeface="Arial" charset="0"/>
              <a:buNone/>
            </a:pPr>
            <a:r>
              <a:rPr lang="el-GR" sz="2300" b="1" smtClean="0">
                <a:solidFill>
                  <a:srgbClr val="002060"/>
                </a:solidFill>
                <a:latin typeface="Arial" charset="0"/>
                <a:cs typeface="Arial" charset="0"/>
              </a:rPr>
              <a:t> 5. Ως προς την εκπαίδευση </a:t>
            </a:r>
            <a:r>
              <a:rPr lang="el-GR" sz="2300" smtClean="0">
                <a:solidFill>
                  <a:srgbClr val="002060"/>
                </a:solidFill>
                <a:latin typeface="Arial" charset="0"/>
                <a:cs typeface="Arial" charset="0"/>
              </a:rPr>
              <a:t>η ν.α κατηγοριοποιήθηκε σε:</a:t>
            </a:r>
          </a:p>
          <a:p>
            <a:pPr algn="just">
              <a:lnSpc>
                <a:spcPct val="80000"/>
              </a:lnSpc>
              <a:buFont typeface="Arial" charset="0"/>
              <a:buNone/>
            </a:pPr>
            <a:endParaRPr lang="el-GR" sz="2300" smtClean="0">
              <a:solidFill>
                <a:srgbClr val="002060"/>
              </a:solidFill>
              <a:latin typeface="Arial" charset="0"/>
              <a:cs typeface="Arial" charset="0"/>
            </a:endParaRPr>
          </a:p>
          <a:p>
            <a:pPr algn="just">
              <a:lnSpc>
                <a:spcPct val="80000"/>
              </a:lnSpc>
            </a:pPr>
            <a:r>
              <a:rPr lang="el-GR" sz="2300" b="1" u="sng" smtClean="0">
                <a:solidFill>
                  <a:srgbClr val="002060"/>
                </a:solidFill>
                <a:latin typeface="Arial" charset="0"/>
                <a:cs typeface="Arial" charset="0"/>
              </a:rPr>
              <a:t>Ελαφριά</a:t>
            </a:r>
            <a:r>
              <a:rPr lang="el-GR" sz="2300" u="sng" smtClean="0">
                <a:solidFill>
                  <a:srgbClr val="002060"/>
                </a:solidFill>
                <a:latin typeface="Arial" charset="0"/>
                <a:cs typeface="Arial" charset="0"/>
              </a:rPr>
              <a:t> </a:t>
            </a:r>
            <a:r>
              <a:rPr lang="en-GB" sz="2300" smtClean="0">
                <a:solidFill>
                  <a:srgbClr val="002060"/>
                </a:solidFill>
                <a:latin typeface="Arial" charset="0"/>
                <a:cs typeface="Arial" charset="0"/>
              </a:rPr>
              <a:t> (</a:t>
            </a:r>
            <a:r>
              <a:rPr lang="en-US" sz="2300" smtClean="0">
                <a:solidFill>
                  <a:srgbClr val="002060"/>
                </a:solidFill>
                <a:latin typeface="Arial" charset="0"/>
                <a:cs typeface="Arial" charset="0"/>
              </a:rPr>
              <a:t>mild mental disability </a:t>
            </a:r>
            <a:r>
              <a:rPr lang="el-GR" sz="2300" smtClean="0">
                <a:solidFill>
                  <a:srgbClr val="002060"/>
                </a:solidFill>
                <a:latin typeface="Arial" charset="0"/>
                <a:cs typeface="Arial" charset="0"/>
              </a:rPr>
              <a:t>)</a:t>
            </a:r>
          </a:p>
          <a:p>
            <a:pPr algn="just">
              <a:lnSpc>
                <a:spcPct val="80000"/>
              </a:lnSpc>
              <a:buFont typeface="Arial" charset="0"/>
              <a:buNone/>
            </a:pPr>
            <a:r>
              <a:rPr lang="el-GR" sz="2300" smtClean="0">
                <a:solidFill>
                  <a:srgbClr val="002060"/>
                </a:solidFill>
                <a:latin typeface="Arial" charset="0"/>
                <a:cs typeface="Arial" charset="0"/>
              </a:rPr>
              <a:t>    Πρόκειται για μια μεταβατική μορφή που καταλήγει σε δυσκολίες μάθησης. Τα παιδιά κατακτούν τη λειτουργική χρήση της ανάγνωσης, γραφής και μαθηματικής σχέσης και αναπτύσσουν κοινωνικές δεξιότητες που τους επιτρέπουν να χειρίζονται συνήθεις κοινωνικές καταστάσεις και να λειτουργούν αυτόνομα.</a:t>
            </a:r>
          </a:p>
          <a:p>
            <a:pPr algn="just">
              <a:lnSpc>
                <a:spcPct val="80000"/>
              </a:lnSpc>
              <a:buFont typeface="Arial" charset="0"/>
              <a:buNone/>
            </a:pPr>
            <a:endParaRPr lang="el-GR" sz="2300" smtClean="0">
              <a:solidFill>
                <a:srgbClr val="002060"/>
              </a:solidFill>
              <a:latin typeface="Arial" charset="0"/>
              <a:cs typeface="Arial" charset="0"/>
            </a:endParaRPr>
          </a:p>
          <a:p>
            <a:pPr algn="just">
              <a:lnSpc>
                <a:spcPct val="80000"/>
              </a:lnSpc>
            </a:pPr>
            <a:r>
              <a:rPr lang="el-GR" sz="2300" b="1" u="sng" smtClean="0">
                <a:solidFill>
                  <a:srgbClr val="002060"/>
                </a:solidFill>
                <a:latin typeface="Arial" charset="0"/>
                <a:cs typeface="Arial" charset="0"/>
              </a:rPr>
              <a:t>Μέτρια </a:t>
            </a:r>
            <a:r>
              <a:rPr lang="en-GB" sz="2300" b="1" smtClean="0">
                <a:solidFill>
                  <a:srgbClr val="002060"/>
                </a:solidFill>
                <a:latin typeface="Arial" charset="0"/>
                <a:cs typeface="Arial" charset="0"/>
              </a:rPr>
              <a:t>(</a:t>
            </a:r>
            <a:r>
              <a:rPr lang="en-US" sz="2300" smtClean="0">
                <a:solidFill>
                  <a:srgbClr val="002060"/>
                </a:solidFill>
                <a:latin typeface="Arial" charset="0"/>
                <a:cs typeface="Arial" charset="0"/>
              </a:rPr>
              <a:t>moderate mental disability </a:t>
            </a:r>
            <a:r>
              <a:rPr lang="el-GR" sz="2300" smtClean="0">
                <a:solidFill>
                  <a:srgbClr val="002060"/>
                </a:solidFill>
                <a:latin typeface="Arial" charset="0"/>
                <a:cs typeface="Arial" charset="0"/>
              </a:rPr>
              <a:t>)Σε αυτήν την κατηγορία ανήκουν παιδιά και νέοι που το γνωστικό τους επίπεδο αξιοποιείται στα πλαίσια κλειστών κοινωνικών ομάδων.</a:t>
            </a:r>
          </a:p>
          <a:p>
            <a:pPr algn="just">
              <a:lnSpc>
                <a:spcPct val="80000"/>
              </a:lnSpc>
            </a:pPr>
            <a:endParaRPr lang="el-GR" sz="2300" smtClean="0">
              <a:solidFill>
                <a:srgbClr val="002060"/>
              </a:solidFill>
              <a:latin typeface="Arial" charset="0"/>
              <a:cs typeface="Arial" charset="0"/>
            </a:endParaRPr>
          </a:p>
          <a:p>
            <a:pPr algn="just">
              <a:lnSpc>
                <a:spcPct val="80000"/>
              </a:lnSpc>
            </a:pPr>
            <a:r>
              <a:rPr lang="el-GR" sz="2300" b="1" u="sng" smtClean="0">
                <a:solidFill>
                  <a:srgbClr val="002060"/>
                </a:solidFill>
                <a:latin typeface="Arial" charset="0"/>
                <a:cs typeface="Arial" charset="0"/>
              </a:rPr>
              <a:t>Βαριά</a:t>
            </a:r>
            <a:r>
              <a:rPr lang="el-GR" sz="2300" u="sng" smtClean="0">
                <a:solidFill>
                  <a:srgbClr val="002060"/>
                </a:solidFill>
                <a:latin typeface="Arial" charset="0"/>
                <a:cs typeface="Arial" charset="0"/>
              </a:rPr>
              <a:t> </a:t>
            </a:r>
            <a:r>
              <a:rPr lang="en-GB" sz="2300" smtClean="0">
                <a:solidFill>
                  <a:srgbClr val="002060"/>
                </a:solidFill>
                <a:latin typeface="Arial" charset="0"/>
                <a:cs typeface="Arial" charset="0"/>
              </a:rPr>
              <a:t>(</a:t>
            </a:r>
            <a:r>
              <a:rPr lang="en-US" sz="2300" smtClean="0">
                <a:solidFill>
                  <a:srgbClr val="002060"/>
                </a:solidFill>
                <a:latin typeface="Arial" charset="0"/>
                <a:cs typeface="Arial" charset="0"/>
              </a:rPr>
              <a:t>severe mental disability</a:t>
            </a:r>
            <a:r>
              <a:rPr lang="en-GB" sz="2300" smtClean="0">
                <a:solidFill>
                  <a:srgbClr val="002060"/>
                </a:solidFill>
                <a:latin typeface="Arial" charset="0"/>
                <a:cs typeface="Arial" charset="0"/>
              </a:rPr>
              <a:t>). </a:t>
            </a:r>
            <a:r>
              <a:rPr lang="el-GR" sz="2300" smtClean="0">
                <a:solidFill>
                  <a:srgbClr val="002060"/>
                </a:solidFill>
                <a:latin typeface="Arial" charset="0"/>
                <a:cs typeface="Arial" charset="0"/>
              </a:rPr>
              <a:t>Ανήκουν παιδιά με επίπεδο μάθησης περιορισμένο, με κοινωνική εξάρτηση και με ανάγκη φροντίδας.  </a:t>
            </a:r>
          </a:p>
          <a:p>
            <a:pPr>
              <a:lnSpc>
                <a:spcPct val="80000"/>
              </a:lnSpc>
            </a:pPr>
            <a:endParaRPr lang="el-GR" sz="2300" smtClean="0">
              <a:latin typeface="Arial" charset="0"/>
              <a:cs typeface="Arial" charset="0"/>
            </a:endParaRPr>
          </a:p>
          <a:p>
            <a:pPr>
              <a:lnSpc>
                <a:spcPct val="80000"/>
              </a:lnSpc>
              <a:buFont typeface="Arial" charset="0"/>
              <a:buNone/>
            </a:pPr>
            <a:endParaRPr lang="el-GR" sz="2300" smtClean="0">
              <a:latin typeface="Arial" charset="0"/>
              <a:cs typeface="Arial" charset="0"/>
            </a:endParaRPr>
          </a:p>
          <a:p>
            <a:pPr>
              <a:lnSpc>
                <a:spcPct val="80000"/>
              </a:lnSpc>
              <a:buFont typeface="Arial" charset="0"/>
              <a:buNone/>
            </a:pPr>
            <a:endParaRPr lang="el-GR" sz="2300" smtClean="0">
              <a:latin typeface="Arial" charset="0"/>
              <a:cs typeface="Arial" charset="0"/>
            </a:endParaRPr>
          </a:p>
          <a:p>
            <a:pPr>
              <a:lnSpc>
                <a:spcPct val="80000"/>
              </a:lnSpc>
            </a:pPr>
            <a:endParaRPr lang="el-GR" sz="2000" smtClean="0">
              <a:latin typeface="Arial" charset="0"/>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1 - Τίτλος"/>
          <p:cNvSpPr>
            <a:spLocks noGrp="1"/>
          </p:cNvSpPr>
          <p:nvPr>
            <p:ph type="title"/>
          </p:nvPr>
        </p:nvSpPr>
        <p:spPr>
          <a:xfrm>
            <a:off x="457200" y="274638"/>
            <a:ext cx="8229600" cy="633412"/>
          </a:xfrm>
        </p:spPr>
        <p:txBody>
          <a:bodyPr/>
          <a:lstStyle/>
          <a:p>
            <a:r>
              <a:rPr lang="el-GR" sz="2800" b="1" smtClean="0">
                <a:solidFill>
                  <a:srgbClr val="002060"/>
                </a:solidFill>
                <a:cs typeface="Arial" charset="0"/>
              </a:rPr>
              <a:t>Ταξινόμηση της ν.α</a:t>
            </a:r>
            <a:endParaRPr lang="el-GR" sz="2800" smtClean="0">
              <a:solidFill>
                <a:srgbClr val="002060"/>
              </a:solidFill>
            </a:endParaRPr>
          </a:p>
        </p:txBody>
      </p:sp>
      <p:sp>
        <p:nvSpPr>
          <p:cNvPr id="138242" name="2 - Θέση περιεχομένου"/>
          <p:cNvSpPr>
            <a:spLocks noGrp="1"/>
          </p:cNvSpPr>
          <p:nvPr>
            <p:ph idx="1"/>
          </p:nvPr>
        </p:nvSpPr>
        <p:spPr>
          <a:xfrm>
            <a:off x="457200" y="1268413"/>
            <a:ext cx="8229600" cy="4857750"/>
          </a:xfrm>
        </p:spPr>
        <p:txBody>
          <a:bodyPr/>
          <a:lstStyle/>
          <a:p>
            <a:r>
              <a:rPr lang="el-GR" sz="2400" b="1" smtClean="0">
                <a:solidFill>
                  <a:srgbClr val="002060"/>
                </a:solidFill>
                <a:latin typeface="Arial" charset="0"/>
                <a:cs typeface="Arial" charset="0"/>
              </a:rPr>
              <a:t>5. </a:t>
            </a:r>
            <a:r>
              <a:rPr lang="el-GR" sz="2400" smtClean="0">
                <a:solidFill>
                  <a:srgbClr val="002060"/>
                </a:solidFill>
                <a:latin typeface="Arial" charset="0"/>
                <a:cs typeface="Arial" charset="0"/>
              </a:rPr>
              <a:t>Η πιο διαδεδομένη μορφή ταξινόμησης της νοητικής αναπηρίας </a:t>
            </a:r>
            <a:r>
              <a:rPr lang="el-GR" sz="2400" b="1" smtClean="0">
                <a:solidFill>
                  <a:srgbClr val="002060"/>
                </a:solidFill>
                <a:latin typeface="Arial" charset="0"/>
                <a:cs typeface="Arial" charset="0"/>
              </a:rPr>
              <a:t>είναι αυτή που βασίζεται στο δείκτη νοημοσύνης. </a:t>
            </a:r>
            <a:r>
              <a:rPr lang="el-GR" sz="2400" smtClean="0">
                <a:solidFill>
                  <a:srgbClr val="002060"/>
                </a:solidFill>
                <a:latin typeface="Arial" charset="0"/>
                <a:cs typeface="Arial" charset="0"/>
              </a:rPr>
              <a:t>Δεδομένου ότι αφενός ο δείκτης νοημοσύνης αποτελεί ένα μόνο χαρακτηριστικό του ατόμου, αφετέρου ότι από μόνος του δε βοηθάει το εκπαιδευτικό έργο, χρειάζεται ιδιαίτερη προσοχή στην ερμηνεία του για τις ικανότητες των  ατόμων με νοητική αναπηρία.</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1 - Τίτλος"/>
          <p:cNvSpPr>
            <a:spLocks noGrp="1"/>
          </p:cNvSpPr>
          <p:nvPr>
            <p:ph type="title"/>
          </p:nvPr>
        </p:nvSpPr>
        <p:spPr>
          <a:xfrm>
            <a:off x="0" y="188913"/>
            <a:ext cx="8893175" cy="849312"/>
          </a:xfrm>
        </p:spPr>
        <p:txBody>
          <a:bodyPr/>
          <a:lstStyle/>
          <a:p>
            <a:r>
              <a:rPr lang="el-GR" sz="2800" b="1" smtClean="0">
                <a:solidFill>
                  <a:srgbClr val="002060"/>
                </a:solidFill>
                <a:cs typeface="Arial" charset="0"/>
              </a:rPr>
              <a:t>Ταξινόμηση της ν.α</a:t>
            </a:r>
            <a:endParaRPr lang="el-GR" sz="2800" smtClean="0">
              <a:solidFill>
                <a:srgbClr val="002060"/>
              </a:solidFill>
            </a:endParaRPr>
          </a:p>
        </p:txBody>
      </p:sp>
      <p:sp>
        <p:nvSpPr>
          <p:cNvPr id="3" name="2 - Θέση περιεχομένου"/>
          <p:cNvSpPr>
            <a:spLocks noGrp="1"/>
          </p:cNvSpPr>
          <p:nvPr>
            <p:ph idx="1"/>
          </p:nvPr>
        </p:nvSpPr>
        <p:spPr>
          <a:xfrm>
            <a:off x="179388" y="1268413"/>
            <a:ext cx="8964612" cy="4857750"/>
          </a:xfrm>
        </p:spPr>
        <p:txBody>
          <a:bodyPr rtlCol="0">
            <a:normAutofit fontScale="85000" lnSpcReduction="10000"/>
          </a:bodyPr>
          <a:lstStyle/>
          <a:p>
            <a:pPr algn="just" fontAlgn="auto">
              <a:spcAft>
                <a:spcPts val="0"/>
              </a:spcAft>
              <a:buFont typeface="Arial" pitchFamily="34" charset="0"/>
              <a:buNone/>
              <a:defRPr/>
            </a:pPr>
            <a:r>
              <a:rPr lang="el-GR" b="1" i="1" dirty="0" smtClean="0"/>
              <a:t>    </a:t>
            </a:r>
            <a:r>
              <a:rPr lang="el-GR" sz="2800" b="1" dirty="0" smtClean="0">
                <a:solidFill>
                  <a:srgbClr val="002060"/>
                </a:solidFill>
                <a:latin typeface="Arial" pitchFamily="34" charset="0"/>
                <a:cs typeface="Arial" pitchFamily="34" charset="0"/>
              </a:rPr>
              <a:t>Ταξινόμηση νοητικής αναπηρίας με βάση το δείκτη νοημοσύνης, </a:t>
            </a:r>
            <a:r>
              <a:rPr lang="en-US" sz="2800" dirty="0" smtClean="0">
                <a:solidFill>
                  <a:srgbClr val="002060"/>
                </a:solidFill>
                <a:latin typeface="Arial" pitchFamily="34" charset="0"/>
                <a:cs typeface="Arial" pitchFamily="34" charset="0"/>
              </a:rPr>
              <a:t>ICD</a:t>
            </a:r>
            <a:r>
              <a:rPr lang="el-GR" sz="2800" dirty="0" smtClean="0">
                <a:solidFill>
                  <a:srgbClr val="002060"/>
                </a:solidFill>
                <a:latin typeface="Arial" pitchFamily="34" charset="0"/>
                <a:cs typeface="Arial" pitchFamily="34" charset="0"/>
              </a:rPr>
              <a:t>-10, Παγκόσμιος Οργανισμός Υγείας (</a:t>
            </a:r>
            <a:r>
              <a:rPr lang="en-US" sz="2800" dirty="0" smtClean="0">
                <a:solidFill>
                  <a:srgbClr val="002060"/>
                </a:solidFill>
                <a:latin typeface="Arial" pitchFamily="34" charset="0"/>
                <a:cs typeface="Arial" pitchFamily="34" charset="0"/>
              </a:rPr>
              <a:t>WHO</a:t>
            </a:r>
            <a:r>
              <a:rPr lang="el-GR" sz="2800" dirty="0" smtClean="0">
                <a:solidFill>
                  <a:srgbClr val="002060"/>
                </a:solidFill>
                <a:latin typeface="Arial" pitchFamily="34" charset="0"/>
                <a:cs typeface="Arial" pitchFamily="34" charset="0"/>
              </a:rPr>
              <a:t>, 2000)(Ιατρικό μοντέλο</a:t>
            </a:r>
            <a:r>
              <a:rPr lang="el-GR" dirty="0" smtClean="0">
                <a:solidFill>
                  <a:srgbClr val="002060"/>
                </a:solidFill>
                <a:latin typeface="Arial" pitchFamily="34" charset="0"/>
                <a:cs typeface="Arial" pitchFamily="34" charset="0"/>
              </a:rPr>
              <a:t>)</a:t>
            </a:r>
          </a:p>
          <a:p>
            <a:pPr algn="just" fontAlgn="auto">
              <a:spcAft>
                <a:spcPts val="0"/>
              </a:spcAft>
              <a:buFont typeface="Arial" pitchFamily="34" charset="0"/>
              <a:buChar char="•"/>
              <a:defRPr/>
            </a:pPr>
            <a:endParaRPr lang="el-GR" sz="2800" b="1" dirty="0" smtClean="0">
              <a:solidFill>
                <a:srgbClr val="002060"/>
              </a:solidFill>
              <a:latin typeface="Arial" pitchFamily="34" charset="0"/>
              <a:cs typeface="Arial" pitchFamily="34" charset="0"/>
            </a:endParaRPr>
          </a:p>
          <a:p>
            <a:pPr algn="just" fontAlgn="auto">
              <a:spcAft>
                <a:spcPts val="0"/>
              </a:spcAft>
              <a:buFont typeface="Arial" pitchFamily="34" charset="0"/>
              <a:buChar char="•"/>
              <a:defRPr/>
            </a:pPr>
            <a:r>
              <a:rPr lang="el-GR" sz="2800" b="1" dirty="0" smtClean="0">
                <a:solidFill>
                  <a:srgbClr val="002060"/>
                </a:solidFill>
                <a:latin typeface="Arial" pitchFamily="34" charset="0"/>
                <a:cs typeface="Arial" pitchFamily="34" charset="0"/>
              </a:rPr>
              <a:t>Ελαφρά Ν.Κ</a:t>
            </a:r>
            <a:r>
              <a:rPr lang="el-GR" sz="2800" dirty="0" smtClean="0">
                <a:solidFill>
                  <a:srgbClr val="002060"/>
                </a:solidFill>
                <a:latin typeface="Arial" pitchFamily="34" charset="0"/>
                <a:cs typeface="Arial" pitchFamily="34" charset="0"/>
              </a:rPr>
              <a:t>.        Δ.Ν 50 – 69</a:t>
            </a:r>
          </a:p>
          <a:p>
            <a:pPr algn="just" fontAlgn="auto">
              <a:spcAft>
                <a:spcPts val="0"/>
              </a:spcAft>
              <a:buFont typeface="Arial" pitchFamily="34" charset="0"/>
              <a:buChar char="•"/>
              <a:defRPr/>
            </a:pPr>
            <a:r>
              <a:rPr lang="el-GR" sz="2800" b="1" dirty="0" smtClean="0">
                <a:solidFill>
                  <a:srgbClr val="002060"/>
                </a:solidFill>
                <a:latin typeface="Arial" pitchFamily="34" charset="0"/>
                <a:cs typeface="Arial" pitchFamily="34" charset="0"/>
              </a:rPr>
              <a:t>Μέτρια Ν.Κ</a:t>
            </a:r>
            <a:r>
              <a:rPr lang="el-GR" sz="2800" dirty="0" smtClean="0">
                <a:solidFill>
                  <a:srgbClr val="002060"/>
                </a:solidFill>
                <a:latin typeface="Arial" pitchFamily="34" charset="0"/>
                <a:cs typeface="Arial" pitchFamily="34" charset="0"/>
              </a:rPr>
              <a:t>.          Δ.Ν 35 – 49</a:t>
            </a:r>
          </a:p>
          <a:p>
            <a:pPr algn="just" fontAlgn="auto">
              <a:spcAft>
                <a:spcPts val="0"/>
              </a:spcAft>
              <a:buFont typeface="Arial" pitchFamily="34" charset="0"/>
              <a:buChar char="•"/>
              <a:defRPr/>
            </a:pPr>
            <a:r>
              <a:rPr lang="el-GR" sz="2800" b="1" dirty="0" smtClean="0">
                <a:solidFill>
                  <a:srgbClr val="002060"/>
                </a:solidFill>
                <a:latin typeface="Arial" pitchFamily="34" charset="0"/>
                <a:cs typeface="Arial" pitchFamily="34" charset="0"/>
              </a:rPr>
              <a:t>Σοβαρή Ν.Κ</a:t>
            </a:r>
            <a:r>
              <a:rPr lang="el-GR" sz="2800" dirty="0" smtClean="0">
                <a:solidFill>
                  <a:srgbClr val="002060"/>
                </a:solidFill>
                <a:latin typeface="Arial" pitchFamily="34" charset="0"/>
                <a:cs typeface="Arial" pitchFamily="34" charset="0"/>
              </a:rPr>
              <a:t>.        Δ.Ν. 20 – 34</a:t>
            </a:r>
          </a:p>
          <a:p>
            <a:pPr algn="just" fontAlgn="auto">
              <a:spcAft>
                <a:spcPts val="0"/>
              </a:spcAft>
              <a:buFont typeface="Arial" pitchFamily="34" charset="0"/>
              <a:buChar char="•"/>
              <a:defRPr/>
            </a:pPr>
            <a:r>
              <a:rPr lang="el-GR" sz="2800" b="1" dirty="0" smtClean="0">
                <a:solidFill>
                  <a:srgbClr val="002060"/>
                </a:solidFill>
                <a:latin typeface="Arial" pitchFamily="34" charset="0"/>
                <a:cs typeface="Arial" pitchFamily="34" charset="0"/>
              </a:rPr>
              <a:t>Βαριά Ν.Κ.           </a:t>
            </a:r>
            <a:r>
              <a:rPr lang="el-GR" sz="2800" dirty="0" smtClean="0">
                <a:solidFill>
                  <a:srgbClr val="002060"/>
                </a:solidFill>
                <a:latin typeface="Arial" pitchFamily="34" charset="0"/>
                <a:cs typeface="Arial" pitchFamily="34" charset="0"/>
              </a:rPr>
              <a:t>Δ.Ν. Κάτω από 20</a:t>
            </a:r>
          </a:p>
          <a:p>
            <a:pPr algn="just" fontAlgn="auto">
              <a:spcAft>
                <a:spcPts val="0"/>
              </a:spcAft>
              <a:buFont typeface="Arial" pitchFamily="34" charset="0"/>
              <a:buChar char="•"/>
              <a:defRPr/>
            </a:pPr>
            <a:r>
              <a:rPr lang="el-GR" sz="2800" b="1" dirty="0" smtClean="0">
                <a:solidFill>
                  <a:srgbClr val="002060"/>
                </a:solidFill>
                <a:latin typeface="Arial" pitchFamily="34" charset="0"/>
                <a:cs typeface="Arial" pitchFamily="34" charset="0"/>
              </a:rPr>
              <a:t>Ν.Κ. μη καθοριζόμενη  </a:t>
            </a:r>
            <a:r>
              <a:rPr lang="el-GR" sz="2800" dirty="0" smtClean="0">
                <a:solidFill>
                  <a:srgbClr val="002060"/>
                </a:solidFill>
                <a:latin typeface="Arial" pitchFamily="34" charset="0"/>
                <a:cs typeface="Arial" pitchFamily="34" charset="0"/>
              </a:rPr>
              <a:t>όταν υπάρχει ισχυρή υπόθεση για ύπαρξη νοητικής καθυστέρησης, αλλά  η νοημοσύνη του ατόμου δε μπορεί να μετρηθεί με τα σταθμισμένα τεστ.</a:t>
            </a:r>
          </a:p>
          <a:p>
            <a:pPr algn="just" fontAlgn="auto">
              <a:spcAft>
                <a:spcPts val="0"/>
              </a:spcAft>
              <a:buFont typeface="Arial" pitchFamily="34" charset="0"/>
              <a:buNone/>
              <a:defRPr/>
            </a:pPr>
            <a:r>
              <a:rPr lang="el-GR" dirty="0" smtClean="0">
                <a:solidFill>
                  <a:srgbClr val="002060"/>
                </a:solidFill>
                <a:latin typeface="Arial" pitchFamily="34" charset="0"/>
                <a:cs typeface="Arial" pitchFamily="34" charset="0"/>
              </a:rPr>
              <a:t> </a:t>
            </a:r>
          </a:p>
          <a:p>
            <a:pPr fontAlgn="auto">
              <a:spcAft>
                <a:spcPts val="0"/>
              </a:spcAft>
              <a:buFont typeface="Arial" pitchFamily="34" charset="0"/>
              <a:buChar char="•"/>
              <a:defRPr/>
            </a:pPr>
            <a:endParaRPr lang="el-GR" dirty="0" smtClean="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1 - Τίτλος"/>
          <p:cNvSpPr>
            <a:spLocks noGrp="1"/>
          </p:cNvSpPr>
          <p:nvPr>
            <p:ph type="title"/>
          </p:nvPr>
        </p:nvSpPr>
        <p:spPr>
          <a:xfrm>
            <a:off x="0" y="274638"/>
            <a:ext cx="9144000" cy="1143000"/>
          </a:xfrm>
        </p:spPr>
        <p:txBody>
          <a:bodyPr/>
          <a:lstStyle/>
          <a:p>
            <a:r>
              <a:rPr lang="el-GR" sz="3600" b="1" smtClean="0">
                <a:solidFill>
                  <a:srgbClr val="002060"/>
                </a:solidFill>
              </a:rPr>
              <a:t>Γενικό θεωρητικό για τη νοητική  αναπηρία</a:t>
            </a:r>
            <a:endParaRPr lang="el-GR" sz="3600" smtClean="0">
              <a:solidFill>
                <a:srgbClr val="002060"/>
              </a:solidFill>
            </a:endParaRPr>
          </a:p>
        </p:txBody>
      </p:sp>
      <p:sp>
        <p:nvSpPr>
          <p:cNvPr id="140290" name="2 - Θέση περιεχομένου"/>
          <p:cNvSpPr>
            <a:spLocks noGrp="1"/>
          </p:cNvSpPr>
          <p:nvPr>
            <p:ph idx="1"/>
          </p:nvPr>
        </p:nvSpPr>
        <p:spPr/>
        <p:txBody>
          <a:bodyPr/>
          <a:lstStyle/>
          <a:p>
            <a:endParaRPr lang="el-GR" smtClean="0">
              <a:solidFill>
                <a:srgbClr val="002060"/>
              </a:solidFill>
            </a:endParaRPr>
          </a:p>
          <a:p>
            <a:endParaRPr lang="el-GR" smtClean="0">
              <a:solidFill>
                <a:srgbClr val="002060"/>
              </a:solidFill>
            </a:endParaRPr>
          </a:p>
          <a:p>
            <a:r>
              <a:rPr lang="el-GR" smtClean="0">
                <a:solidFill>
                  <a:srgbClr val="002060"/>
                </a:solidFill>
              </a:rPr>
              <a:t>Υποστηρίζεται πως το μεγαλύτερο ποσοστό των ατόμων με ν.α. ανήκει στη διαγνωστική κατηγορία της ελαφριάς ν.α.</a:t>
            </a:r>
          </a:p>
          <a:p>
            <a:endParaRPr lang="el-GR"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1 - Τίτλος"/>
          <p:cNvSpPr>
            <a:spLocks noGrp="1"/>
          </p:cNvSpPr>
          <p:nvPr>
            <p:ph type="title"/>
          </p:nvPr>
        </p:nvSpPr>
        <p:spPr>
          <a:xfrm>
            <a:off x="0" y="0"/>
            <a:ext cx="9144000" cy="1844675"/>
          </a:xfrm>
        </p:spPr>
        <p:txBody>
          <a:bodyPr/>
          <a:lstStyle/>
          <a:p>
            <a:r>
              <a:rPr lang="el-GR" sz="3600" b="1" smtClean="0">
                <a:solidFill>
                  <a:srgbClr val="002060"/>
                </a:solidFill>
              </a:rPr>
              <a:t/>
            </a:r>
            <a:br>
              <a:rPr lang="el-GR" sz="3600" b="1" smtClean="0">
                <a:solidFill>
                  <a:srgbClr val="002060"/>
                </a:solidFill>
              </a:rPr>
            </a:br>
            <a:r>
              <a:rPr lang="el-GR" sz="3600" b="1" smtClean="0">
                <a:solidFill>
                  <a:srgbClr val="002060"/>
                </a:solidFill>
              </a:rPr>
              <a:t/>
            </a:r>
            <a:br>
              <a:rPr lang="el-GR" sz="3600" b="1" smtClean="0">
                <a:solidFill>
                  <a:srgbClr val="002060"/>
                </a:solidFill>
              </a:rPr>
            </a:br>
            <a:r>
              <a:rPr lang="el-GR" sz="3600" b="1" smtClean="0">
                <a:solidFill>
                  <a:srgbClr val="002060"/>
                </a:solidFill>
              </a:rPr>
              <a:t>Γενικό θεωρητικό για τη νοητική αναπηρία</a:t>
            </a:r>
            <a:br>
              <a:rPr lang="el-GR" sz="3600" b="1" smtClean="0">
                <a:solidFill>
                  <a:srgbClr val="002060"/>
                </a:solidFill>
              </a:rPr>
            </a:br>
            <a:r>
              <a:rPr lang="el-GR" sz="2800" b="1" smtClean="0">
                <a:solidFill>
                  <a:srgbClr val="002060"/>
                </a:solidFill>
                <a:cs typeface="Arial" charset="0"/>
              </a:rPr>
              <a:t>Αίτια της ν.α: βιοϊατρικά-περιβαλλοντικά</a:t>
            </a:r>
            <a:br>
              <a:rPr lang="el-GR" sz="2800" b="1" smtClean="0">
                <a:solidFill>
                  <a:srgbClr val="002060"/>
                </a:solidFill>
                <a:cs typeface="Arial" charset="0"/>
              </a:rPr>
            </a:br>
            <a:r>
              <a:rPr lang="el-GR" sz="2400" b="1" smtClean="0">
                <a:solidFill>
                  <a:srgbClr val="002060"/>
                </a:solidFill>
                <a:latin typeface="Arial" charset="0"/>
                <a:cs typeface="Arial" charset="0"/>
              </a:rPr>
              <a:t/>
            </a:r>
            <a:br>
              <a:rPr lang="el-GR" sz="2400" b="1" smtClean="0">
                <a:solidFill>
                  <a:srgbClr val="002060"/>
                </a:solidFill>
                <a:latin typeface="Arial" charset="0"/>
                <a:cs typeface="Arial" charset="0"/>
              </a:rPr>
            </a:br>
            <a:endParaRPr lang="el-GR" sz="2400" b="1" smtClean="0">
              <a:solidFill>
                <a:srgbClr val="002060"/>
              </a:solidFill>
              <a:latin typeface="Arial" charset="0"/>
              <a:cs typeface="Arial" charset="0"/>
            </a:endParaRPr>
          </a:p>
        </p:txBody>
      </p:sp>
      <p:sp>
        <p:nvSpPr>
          <p:cNvPr id="3" name="2 - Θέση περιεχομένου"/>
          <p:cNvSpPr>
            <a:spLocks noGrp="1"/>
          </p:cNvSpPr>
          <p:nvPr>
            <p:ph idx="1"/>
          </p:nvPr>
        </p:nvSpPr>
        <p:spPr>
          <a:xfrm>
            <a:off x="0" y="1844675"/>
            <a:ext cx="9144000" cy="5013325"/>
          </a:xfrm>
        </p:spPr>
        <p:txBody>
          <a:bodyPr>
            <a:noAutofit/>
          </a:bodyPr>
          <a:lstStyle/>
          <a:p>
            <a:pPr marL="514350" indent="-514350">
              <a:buFont typeface="Arial" charset="0"/>
              <a:buNone/>
            </a:pPr>
            <a:r>
              <a:rPr lang="el-GR" sz="2400" b="1" smtClean="0">
                <a:solidFill>
                  <a:srgbClr val="002060"/>
                </a:solidFill>
                <a:latin typeface="Arial" charset="0"/>
                <a:cs typeface="Arial" charset="0"/>
              </a:rPr>
              <a:t>                   </a:t>
            </a:r>
          </a:p>
          <a:p>
            <a:pPr marL="514350" indent="-514350">
              <a:buFont typeface="Arial" charset="0"/>
              <a:buAutoNum type="arabicPeriod"/>
            </a:pPr>
            <a:r>
              <a:rPr lang="el-GR" sz="2400" b="1" smtClean="0">
                <a:solidFill>
                  <a:srgbClr val="002060"/>
                </a:solidFill>
                <a:latin typeface="Arial" charset="0"/>
                <a:cs typeface="Arial" charset="0"/>
              </a:rPr>
              <a:t>Προγεννητικά αίτια: </a:t>
            </a:r>
          </a:p>
          <a:p>
            <a:pPr marL="514350" indent="-514350" algn="just">
              <a:buFont typeface="Arial" charset="0"/>
              <a:buNone/>
            </a:pPr>
            <a:r>
              <a:rPr lang="el-GR" sz="2400" smtClean="0">
                <a:solidFill>
                  <a:srgbClr val="002060"/>
                </a:solidFill>
                <a:latin typeface="Arial" charset="0"/>
                <a:cs typeface="Arial" charset="0"/>
              </a:rPr>
              <a:t>       (κληρονομικοί παράγοντες, χρωμοσωμικές ανωμαλίες, ασθένειες της εγκύου, ανωμαλίες μεταβολισμού (PKU), ασυμβατότητα του Rh του αίματος της μητέρας με αυτό του εμβρύου,  τραυματισμοί της εγκύου,  κακή διατροφή, δηλητηριάσεις από μόλυβδο, αλκοόλ, κ.α)</a:t>
            </a:r>
          </a:p>
          <a:p>
            <a:pPr marL="514350" indent="-514350">
              <a:buFont typeface="Arial" charset="0"/>
              <a:buNone/>
            </a:pPr>
            <a:r>
              <a:rPr lang="el-GR" sz="2400" b="1" smtClean="0">
                <a:solidFill>
                  <a:srgbClr val="002060"/>
                </a:solidFill>
                <a:latin typeface="Arial" charset="0"/>
                <a:cs typeface="Arial" charset="0"/>
              </a:rPr>
              <a:t>   </a:t>
            </a:r>
            <a:endParaRPr lang="el-GR" sz="24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p:cNvSpPr>
          <p:nvPr>
            <p:ph type="title"/>
          </p:nvPr>
        </p:nvSpPr>
        <p:spPr>
          <a:xfrm>
            <a:off x="0" y="274638"/>
            <a:ext cx="8964613" cy="1143000"/>
          </a:xfrm>
        </p:spPr>
        <p:txBody>
          <a:bodyPr/>
          <a:lstStyle/>
          <a:p>
            <a:r>
              <a:rPr lang="el-GR" sz="3600" b="1" smtClean="0">
                <a:solidFill>
                  <a:srgbClr val="002060"/>
                </a:solidFill>
              </a:rPr>
              <a:t>Γενικό θεωρητικό για τη νοητική αναπηρία</a:t>
            </a:r>
            <a:br>
              <a:rPr lang="el-GR" sz="3600" b="1" smtClean="0">
                <a:solidFill>
                  <a:srgbClr val="002060"/>
                </a:solidFill>
              </a:rPr>
            </a:br>
            <a:r>
              <a:rPr lang="el-GR" sz="2800" b="1" smtClean="0">
                <a:solidFill>
                  <a:srgbClr val="002060"/>
                </a:solidFill>
                <a:cs typeface="Arial" charset="0"/>
              </a:rPr>
              <a:t>Αίτια της ν.α: βιοϊατρικά-περιβαλλοντικά</a:t>
            </a:r>
          </a:p>
        </p:txBody>
      </p:sp>
      <p:sp>
        <p:nvSpPr>
          <p:cNvPr id="192515" name="Rectangle 3"/>
          <p:cNvSpPr>
            <a:spLocks noGrp="1"/>
          </p:cNvSpPr>
          <p:nvPr>
            <p:ph type="body" idx="1"/>
          </p:nvPr>
        </p:nvSpPr>
        <p:spPr/>
        <p:txBody>
          <a:bodyPr/>
          <a:lstStyle/>
          <a:p>
            <a:pPr>
              <a:buFont typeface="Arial" charset="0"/>
              <a:buNone/>
            </a:pPr>
            <a:r>
              <a:rPr lang="el-GR" sz="2400" b="1" smtClean="0">
                <a:solidFill>
                  <a:srgbClr val="002060"/>
                </a:solidFill>
                <a:latin typeface="Arial" charset="0"/>
                <a:cs typeface="Arial" charset="0"/>
              </a:rPr>
              <a:t>2. Περιγεννητικά αίτια: </a:t>
            </a:r>
          </a:p>
          <a:p>
            <a:pPr algn="just">
              <a:buFont typeface="Arial" charset="0"/>
              <a:buNone/>
            </a:pPr>
            <a:r>
              <a:rPr lang="el-GR" sz="2400" smtClean="0">
                <a:solidFill>
                  <a:srgbClr val="002060"/>
                </a:solidFill>
                <a:latin typeface="Arial" charset="0"/>
                <a:cs typeface="Arial" charset="0"/>
              </a:rPr>
              <a:t>      (τραυματισμοί και αιμορραγία του εγκεφάλου, πρόωρη γέννηση, εγκατάλειψη από το γονέα, έλλειψη ιατρικής φροντίδας. κ.α. )</a:t>
            </a:r>
          </a:p>
          <a:p>
            <a:pPr algn="just">
              <a:buFont typeface="Arial" charset="0"/>
              <a:buNone/>
            </a:pPr>
            <a:endParaRPr lang="el-GR" sz="2400" smtClean="0">
              <a:solidFill>
                <a:srgbClr val="002060"/>
              </a:solidFill>
              <a:latin typeface="Arial" charset="0"/>
              <a:cs typeface="Arial" charset="0"/>
            </a:endParaRPr>
          </a:p>
          <a:p>
            <a:pPr>
              <a:buFont typeface="Arial" charset="0"/>
              <a:buNone/>
            </a:pPr>
            <a:r>
              <a:rPr lang="el-GR" sz="2400" b="1" smtClean="0">
                <a:solidFill>
                  <a:srgbClr val="002060"/>
                </a:solidFill>
                <a:latin typeface="Arial" charset="0"/>
                <a:cs typeface="Arial" charset="0"/>
              </a:rPr>
              <a:t>3. Μεταγεννητικά αίτια</a:t>
            </a:r>
            <a:r>
              <a:rPr lang="el-GR" sz="2400" smtClean="0">
                <a:solidFill>
                  <a:srgbClr val="002060"/>
                </a:solidFill>
                <a:latin typeface="Arial" charset="0"/>
                <a:cs typeface="Arial" charset="0"/>
              </a:rPr>
              <a:t>: </a:t>
            </a:r>
          </a:p>
          <a:p>
            <a:pPr algn="just">
              <a:buFont typeface="Arial" charset="0"/>
              <a:buNone/>
            </a:pPr>
            <a:r>
              <a:rPr lang="el-GR" sz="2400" smtClean="0">
                <a:solidFill>
                  <a:srgbClr val="002060"/>
                </a:solidFill>
                <a:latin typeface="Arial" charset="0"/>
                <a:cs typeface="Arial" charset="0"/>
              </a:rPr>
              <a:t>      (μολυσματικές ασθένειες, ατυχήματα,  υψηλός πυρετός, μεταβολικές ανωμαλίες, ψυχοκοινωνικοί παράγοντες (ιδρυματοποίηση, ανεπαρκές εκπαιδευτικό περιβάλλον, κακοποίηση, ανεπαρκής οικογενειακή υποστήριξη κ.α).</a:t>
            </a:r>
          </a:p>
          <a:p>
            <a:endParaRPr lang="el-GR" sz="2400" smtClean="0"/>
          </a:p>
          <a:p>
            <a:endParaRPr lang="el-G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1 - Τίτλος"/>
          <p:cNvSpPr>
            <a:spLocks noGrp="1"/>
          </p:cNvSpPr>
          <p:nvPr>
            <p:ph type="title"/>
          </p:nvPr>
        </p:nvSpPr>
        <p:spPr>
          <a:xfrm>
            <a:off x="179388" y="274638"/>
            <a:ext cx="8785225" cy="706437"/>
          </a:xfrm>
        </p:spPr>
        <p:txBody>
          <a:bodyPr/>
          <a:lstStyle/>
          <a:p>
            <a:r>
              <a:rPr lang="el-GR" sz="3600" b="1" smtClean="0">
                <a:solidFill>
                  <a:srgbClr val="002060"/>
                </a:solidFill>
              </a:rPr>
              <a:t>Γενικό θεωρητικό για τη νοητική αναπηρία</a:t>
            </a:r>
            <a:endParaRPr lang="el-GR" sz="3600" smtClean="0">
              <a:solidFill>
                <a:srgbClr val="002060"/>
              </a:solidFill>
            </a:endParaRPr>
          </a:p>
        </p:txBody>
      </p:sp>
      <p:sp>
        <p:nvSpPr>
          <p:cNvPr id="120834" name="2 - Θέση περιεχομένου"/>
          <p:cNvSpPr>
            <a:spLocks noGrp="1"/>
          </p:cNvSpPr>
          <p:nvPr>
            <p:ph idx="1"/>
          </p:nvPr>
        </p:nvSpPr>
        <p:spPr>
          <a:xfrm>
            <a:off x="457200" y="981075"/>
            <a:ext cx="8229600" cy="5543550"/>
          </a:xfrm>
        </p:spPr>
        <p:txBody>
          <a:bodyPr/>
          <a:lstStyle/>
          <a:p>
            <a:pPr algn="just"/>
            <a:endParaRPr lang="el-GR" sz="2400" b="1" smtClean="0">
              <a:solidFill>
                <a:srgbClr val="002060"/>
              </a:solidFill>
              <a:latin typeface="Arial" charset="0"/>
              <a:cs typeface="Arial" charset="0"/>
            </a:endParaRPr>
          </a:p>
          <a:p>
            <a:pPr algn="just"/>
            <a:r>
              <a:rPr lang="el-GR" sz="2400" b="1" smtClean="0">
                <a:solidFill>
                  <a:srgbClr val="002060"/>
                </a:solidFill>
                <a:latin typeface="Arial" charset="0"/>
                <a:cs typeface="Arial" charset="0"/>
              </a:rPr>
              <a:t>Η πολυπλοκότητα προσδιορισμού </a:t>
            </a:r>
            <a:r>
              <a:rPr lang="el-GR" sz="2400" smtClean="0">
                <a:solidFill>
                  <a:srgbClr val="002060"/>
                </a:solidFill>
                <a:latin typeface="Arial" charset="0"/>
                <a:cs typeface="Arial" charset="0"/>
              </a:rPr>
              <a:t>της ν.α είναι ζήτημα πολυσυζητημένο και έχει απασχολήσει πολλούς ερευνητές του χώρου. Δεν υπάρχει ένας κοινά αποδεκτός ορισμός για τη ν.α</a:t>
            </a:r>
          </a:p>
          <a:p>
            <a:pPr algn="just"/>
            <a:endParaRPr lang="el-GR" sz="2400" smtClean="0">
              <a:solidFill>
                <a:srgbClr val="002060"/>
              </a:solidFill>
              <a:latin typeface="Arial" charset="0"/>
              <a:cs typeface="Arial" charset="0"/>
            </a:endParaRPr>
          </a:p>
          <a:p>
            <a:pPr algn="just"/>
            <a:r>
              <a:rPr lang="el-GR" sz="2400" b="1" smtClean="0">
                <a:solidFill>
                  <a:srgbClr val="002060"/>
                </a:solidFill>
                <a:latin typeface="Arial" charset="0"/>
                <a:cs typeface="Arial" charset="0"/>
              </a:rPr>
              <a:t>Οι διαφορετικοί ορισμοί και όροι</a:t>
            </a:r>
            <a:r>
              <a:rPr lang="el-GR" sz="2400" smtClean="0">
                <a:solidFill>
                  <a:srgbClr val="002060"/>
                </a:solidFill>
                <a:latin typeface="Arial" charset="0"/>
                <a:cs typeface="Arial" charset="0"/>
              </a:rPr>
              <a:t> συνδέονται με τις διαφορετικές θεωρητικές προσεγγίσεις της  ν.α., οι οποίες συνήθως συνεπάγονται αντίστοιχες πρακτικές στην παιδαγωγική παρέμβαση και αντιμετώπιση της συγκεκριμένης αναπηρίας</a:t>
            </a:r>
          </a:p>
          <a:p>
            <a:pPr algn="just">
              <a:buFont typeface="Arial" charset="0"/>
              <a:buNone/>
            </a:pPr>
            <a:endParaRPr lang="el-GR" sz="2400" smtClean="0">
              <a:solidFill>
                <a:srgbClr val="002060"/>
              </a:solidFill>
              <a:latin typeface="Arial" charset="0"/>
              <a:cs typeface="Arial" charset="0"/>
            </a:endParaRPr>
          </a:p>
          <a:p>
            <a:endParaRPr lang="el-GR" sz="2400" smtClean="0">
              <a:latin typeface="Arial" charset="0"/>
              <a:cs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1 - Τίτλος"/>
          <p:cNvSpPr>
            <a:spLocks noGrp="1"/>
          </p:cNvSpPr>
          <p:nvPr>
            <p:ph type="title"/>
          </p:nvPr>
        </p:nvSpPr>
        <p:spPr>
          <a:xfrm>
            <a:off x="0" y="274638"/>
            <a:ext cx="9144000" cy="922337"/>
          </a:xfrm>
        </p:spPr>
        <p:txBody>
          <a:bodyPr/>
          <a:lstStyle/>
          <a:p>
            <a:r>
              <a:rPr lang="el-GR" sz="3600" b="1" smtClean="0">
                <a:solidFill>
                  <a:srgbClr val="002060"/>
                </a:solidFill>
              </a:rPr>
              <a:t>Γενικό θεωρητικό για τη νοητική  αναπηρία</a:t>
            </a:r>
            <a:br>
              <a:rPr lang="el-GR" sz="3600" b="1" smtClean="0">
                <a:solidFill>
                  <a:srgbClr val="002060"/>
                </a:solidFill>
              </a:rPr>
            </a:br>
            <a:endParaRPr lang="el-GR" sz="3600" smtClean="0">
              <a:solidFill>
                <a:srgbClr val="002060"/>
              </a:solidFill>
            </a:endParaRPr>
          </a:p>
        </p:txBody>
      </p:sp>
      <p:sp>
        <p:nvSpPr>
          <p:cNvPr id="3" name="2 - Θέση περιεχομένου"/>
          <p:cNvSpPr>
            <a:spLocks noGrp="1"/>
          </p:cNvSpPr>
          <p:nvPr>
            <p:ph idx="1"/>
          </p:nvPr>
        </p:nvSpPr>
        <p:spPr>
          <a:xfrm>
            <a:off x="250825" y="981075"/>
            <a:ext cx="8435975" cy="5400675"/>
          </a:xfrm>
        </p:spPr>
        <p:txBody>
          <a:bodyPr>
            <a:normAutofit/>
          </a:bodyPr>
          <a:lstStyle/>
          <a:p>
            <a:pPr>
              <a:lnSpc>
                <a:spcPct val="90000"/>
              </a:lnSpc>
              <a:buFont typeface="Arial" charset="0"/>
              <a:buNone/>
            </a:pPr>
            <a:r>
              <a:rPr lang="el-GR" sz="2800" b="1" smtClean="0">
                <a:solidFill>
                  <a:srgbClr val="002060"/>
                </a:solidFill>
                <a:cs typeface="Arial" charset="0"/>
              </a:rPr>
              <a:t>         Γενικά χαρακτηριστικά των  μαθητών με ν.α</a:t>
            </a:r>
            <a:r>
              <a:rPr lang="el-GR" sz="3600" b="1" smtClean="0">
                <a:solidFill>
                  <a:srgbClr val="002060"/>
                </a:solidFill>
                <a:cs typeface="Arial" charset="0"/>
              </a:rPr>
              <a:t/>
            </a:r>
            <a:br>
              <a:rPr lang="el-GR" sz="3600" b="1" smtClean="0">
                <a:solidFill>
                  <a:srgbClr val="002060"/>
                </a:solidFill>
                <a:cs typeface="Arial" charset="0"/>
              </a:rPr>
            </a:br>
            <a:endParaRPr lang="el-GR" sz="2800" u="sng" smtClean="0">
              <a:latin typeface="Arial" charset="0"/>
              <a:cs typeface="Arial" charset="0"/>
            </a:endParaRPr>
          </a:p>
          <a:p>
            <a:pPr algn="just">
              <a:lnSpc>
                <a:spcPct val="90000"/>
              </a:lnSpc>
            </a:pPr>
            <a:r>
              <a:rPr lang="el-GR" sz="2400" smtClean="0">
                <a:solidFill>
                  <a:srgbClr val="002060"/>
                </a:solidFill>
                <a:latin typeface="Arial" charset="0"/>
                <a:cs typeface="Arial" charset="0"/>
              </a:rPr>
              <a:t>Τα χαρακτηριστικά των ατόμων με ν.α παρουσιάζουν μεγάλη ανομοιογένεια,  ποικίλουν  από άτομο σε άτομο και για αυτό ο κάθε μαθητής  πρέπει να αντιμετωπίζεται ως μοναδικός και ξεχωριστός.</a:t>
            </a:r>
            <a:r>
              <a:rPr lang="en-US" sz="2400" smtClean="0">
                <a:solidFill>
                  <a:srgbClr val="002060"/>
                </a:solidFill>
                <a:latin typeface="Arial" charset="0"/>
                <a:cs typeface="Arial" charset="0"/>
              </a:rPr>
              <a:t> O</a:t>
            </a:r>
            <a:r>
              <a:rPr lang="el-GR" sz="2400" smtClean="0">
                <a:solidFill>
                  <a:srgbClr val="002060"/>
                </a:solidFill>
                <a:latin typeface="Arial" charset="0"/>
                <a:cs typeface="Arial" charset="0"/>
              </a:rPr>
              <a:t>ι μαθητές με βαριά ν.α. συνήθως εμφανίζουν σε μεγαλύτερο βαθμό τα χαρακτηριστικά που αποδίδονται στα άτομα με ν.α.</a:t>
            </a:r>
          </a:p>
          <a:p>
            <a:pPr algn="just">
              <a:lnSpc>
                <a:spcPct val="90000"/>
              </a:lnSpc>
            </a:pPr>
            <a:endParaRPr lang="el-GR" sz="2400" smtClean="0">
              <a:solidFill>
                <a:srgbClr val="002060"/>
              </a:solidFill>
              <a:latin typeface="Arial" charset="0"/>
              <a:cs typeface="Arial" charset="0"/>
            </a:endParaRPr>
          </a:p>
          <a:p>
            <a:pPr algn="just">
              <a:lnSpc>
                <a:spcPct val="90000"/>
              </a:lnSpc>
            </a:pPr>
            <a:r>
              <a:rPr lang="el-GR" sz="2400" smtClean="0">
                <a:solidFill>
                  <a:srgbClr val="002060"/>
                </a:solidFill>
                <a:latin typeface="Arial" charset="0"/>
                <a:cs typeface="Arial" charset="0"/>
              </a:rPr>
              <a:t>Οι μαθητές με ν.α. δεν έχουν μία συγκεκριμένη και άκαμπτη ανάπτυξη, ούτε ακριβώς την ίδια εξελικτική πορεία όπως  υποστηριζόταν κάποτε και για αυτό δεν πρέπει να γίνονται γενικεύσεις των χαρακτηριστικών  σε όλους τους μαθητές με ν.α.</a:t>
            </a:r>
            <a:endParaRPr lang="en-US" sz="2400" smtClean="0">
              <a:solidFill>
                <a:srgbClr val="002060"/>
              </a:solidFill>
              <a:latin typeface="Arial" charset="0"/>
              <a:cs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74638"/>
            <a:ext cx="8686800" cy="633412"/>
          </a:xfrm>
        </p:spPr>
        <p:txBody>
          <a:bodyPr rtlCol="0">
            <a:normAutofit fontScale="90000"/>
          </a:bodyPr>
          <a:lstStyle/>
          <a:p>
            <a:pPr fontAlgn="auto">
              <a:spcAft>
                <a:spcPts val="0"/>
              </a:spcAft>
              <a:defRPr/>
            </a:pPr>
            <a:r>
              <a:rPr lang="el-GR" sz="4000" b="1" dirty="0" smtClean="0">
                <a:solidFill>
                  <a:srgbClr val="002060"/>
                </a:solidFill>
              </a:rPr>
              <a:t>Γενικά χαρακτηριστικά των  μαθητών με </a:t>
            </a:r>
            <a:r>
              <a:rPr lang="el-GR" sz="4000" b="1" dirty="0" err="1" smtClean="0">
                <a:solidFill>
                  <a:srgbClr val="002060"/>
                </a:solidFill>
              </a:rPr>
              <a:t>ν.α</a:t>
            </a:r>
            <a:r>
              <a:rPr lang="el-GR" u="sng" dirty="0" smtClean="0"/>
              <a:t/>
            </a:r>
            <a:br>
              <a:rPr lang="el-GR" u="sng" dirty="0" smtClean="0"/>
            </a:br>
            <a:endParaRPr lang="el-GR" dirty="0"/>
          </a:p>
        </p:txBody>
      </p:sp>
      <p:sp>
        <p:nvSpPr>
          <p:cNvPr id="3" name="2 - Θέση περιεχομένου"/>
          <p:cNvSpPr>
            <a:spLocks noGrp="1"/>
          </p:cNvSpPr>
          <p:nvPr>
            <p:ph idx="1"/>
          </p:nvPr>
        </p:nvSpPr>
        <p:spPr>
          <a:xfrm>
            <a:off x="457200" y="908050"/>
            <a:ext cx="8229600" cy="5218113"/>
          </a:xfrm>
        </p:spPr>
        <p:txBody>
          <a:bodyPr rtlCol="0">
            <a:normAutofit fontScale="70000" lnSpcReduction="20000"/>
          </a:bodyPr>
          <a:lstStyle/>
          <a:p>
            <a:pPr algn="just" fontAlgn="auto">
              <a:spcAft>
                <a:spcPts val="0"/>
              </a:spcAft>
              <a:buFont typeface="Arial" pitchFamily="34" charset="0"/>
              <a:buNone/>
              <a:defRPr/>
            </a:pPr>
            <a:r>
              <a:rPr lang="el-GR" dirty="0" smtClean="0"/>
              <a:t>    </a:t>
            </a:r>
            <a:r>
              <a:rPr lang="el-GR" dirty="0" smtClean="0">
                <a:solidFill>
                  <a:srgbClr val="002060"/>
                </a:solidFill>
                <a:latin typeface="Arial" pitchFamily="34" charset="0"/>
                <a:cs typeface="Arial" pitchFamily="34" charset="0"/>
              </a:rPr>
              <a:t>Γενικά,  </a:t>
            </a:r>
            <a:r>
              <a:rPr lang="el-GR" sz="3100" dirty="0" smtClean="0">
                <a:solidFill>
                  <a:srgbClr val="002060"/>
                </a:solidFill>
                <a:latin typeface="Arial" pitchFamily="34" charset="0"/>
                <a:cs typeface="Arial" pitchFamily="34" charset="0"/>
              </a:rPr>
              <a:t>παρουσιάζουν δυσκολίες που αφορούν σε τρεις τύπους δεξιοτήτων: </a:t>
            </a:r>
          </a:p>
          <a:p>
            <a:pPr algn="just" fontAlgn="auto">
              <a:spcAft>
                <a:spcPts val="0"/>
              </a:spcAft>
              <a:buFont typeface="Arial" pitchFamily="34" charset="0"/>
              <a:buNone/>
              <a:defRPr/>
            </a:pPr>
            <a:endParaRPr lang="el-GR" dirty="0" smtClean="0">
              <a:solidFill>
                <a:srgbClr val="002060"/>
              </a:solidFill>
              <a:latin typeface="Arial" pitchFamily="34" charset="0"/>
              <a:cs typeface="Arial" pitchFamily="34" charset="0"/>
            </a:endParaRPr>
          </a:p>
          <a:p>
            <a:pPr algn="just" fontAlgn="auto">
              <a:spcAft>
                <a:spcPts val="0"/>
              </a:spcAft>
              <a:buFont typeface="Arial" pitchFamily="34" charset="0"/>
              <a:buChar char="•"/>
              <a:defRPr/>
            </a:pPr>
            <a:r>
              <a:rPr lang="el-GR" sz="3100" b="1" dirty="0" smtClean="0">
                <a:solidFill>
                  <a:srgbClr val="002060"/>
                </a:solidFill>
                <a:latin typeface="Arial" pitchFamily="34" charset="0"/>
                <a:cs typeface="Arial" pitchFamily="34" charset="0"/>
              </a:rPr>
              <a:t>Νοητικές δεξιότητες</a:t>
            </a:r>
            <a:r>
              <a:rPr lang="el-GR" sz="3100" dirty="0" smtClean="0">
                <a:solidFill>
                  <a:srgbClr val="002060"/>
                </a:solidFill>
                <a:latin typeface="Arial" pitchFamily="34" charset="0"/>
                <a:cs typeface="Arial" pitchFamily="34" charset="0"/>
              </a:rPr>
              <a:t>: γλώσσα, σκέψη, μνήμη, προσοχή, έννοιες των αριθμών, του χρόνου, </a:t>
            </a:r>
            <a:r>
              <a:rPr lang="el-GR" sz="3100" dirty="0" err="1" smtClean="0">
                <a:solidFill>
                  <a:srgbClr val="002060"/>
                </a:solidFill>
                <a:latin typeface="Arial" pitchFamily="34" charset="0"/>
                <a:cs typeface="Arial" pitchFamily="34" charset="0"/>
              </a:rPr>
              <a:t>αυτοκατεύθυνσης</a:t>
            </a:r>
            <a:r>
              <a:rPr lang="el-GR" sz="3100" dirty="0" smtClean="0">
                <a:solidFill>
                  <a:srgbClr val="002060"/>
                </a:solidFill>
                <a:latin typeface="Arial" pitchFamily="34" charset="0"/>
                <a:cs typeface="Arial" pitchFamily="34" charset="0"/>
              </a:rPr>
              <a:t> (</a:t>
            </a:r>
            <a:r>
              <a:rPr lang="en-US" sz="3100" dirty="0" smtClean="0">
                <a:solidFill>
                  <a:srgbClr val="002060"/>
                </a:solidFill>
                <a:latin typeface="Arial" pitchFamily="34" charset="0"/>
                <a:cs typeface="Arial" pitchFamily="34" charset="0"/>
              </a:rPr>
              <a:t>self</a:t>
            </a:r>
            <a:r>
              <a:rPr lang="el-GR" sz="3100" dirty="0" smtClean="0">
                <a:solidFill>
                  <a:srgbClr val="002060"/>
                </a:solidFill>
                <a:latin typeface="Arial" pitchFamily="34" charset="0"/>
                <a:cs typeface="Arial" pitchFamily="34" charset="0"/>
              </a:rPr>
              <a:t>-</a:t>
            </a:r>
            <a:r>
              <a:rPr lang="en-US" sz="3100" dirty="0" smtClean="0">
                <a:solidFill>
                  <a:srgbClr val="002060"/>
                </a:solidFill>
                <a:latin typeface="Arial" pitchFamily="34" charset="0"/>
                <a:cs typeface="Arial" pitchFamily="34" charset="0"/>
              </a:rPr>
              <a:t>direction</a:t>
            </a:r>
            <a:r>
              <a:rPr lang="el-GR" sz="3100" dirty="0" smtClean="0">
                <a:solidFill>
                  <a:srgbClr val="002060"/>
                </a:solidFill>
                <a:latin typeface="Arial" pitchFamily="34" charset="0"/>
                <a:cs typeface="Arial" pitchFamily="34" charset="0"/>
              </a:rPr>
              <a:t>), κ.α. </a:t>
            </a:r>
          </a:p>
          <a:p>
            <a:pPr algn="just" fontAlgn="auto">
              <a:spcAft>
                <a:spcPts val="0"/>
              </a:spcAft>
              <a:buFont typeface="Arial" pitchFamily="34" charset="0"/>
              <a:buChar char="•"/>
              <a:defRPr/>
            </a:pPr>
            <a:endParaRPr lang="el-GR" sz="3100" dirty="0" smtClean="0">
              <a:solidFill>
                <a:srgbClr val="002060"/>
              </a:solidFill>
              <a:latin typeface="Arial" pitchFamily="34" charset="0"/>
              <a:cs typeface="Arial" pitchFamily="34" charset="0"/>
            </a:endParaRPr>
          </a:p>
          <a:p>
            <a:pPr algn="just" fontAlgn="auto">
              <a:spcAft>
                <a:spcPts val="0"/>
              </a:spcAft>
              <a:buFont typeface="Arial" pitchFamily="34" charset="0"/>
              <a:buChar char="•"/>
              <a:defRPr/>
            </a:pPr>
            <a:r>
              <a:rPr lang="el-GR" sz="3100" b="1" dirty="0" smtClean="0">
                <a:solidFill>
                  <a:srgbClr val="002060"/>
                </a:solidFill>
                <a:latin typeface="Arial" pitchFamily="34" charset="0"/>
                <a:cs typeface="Arial" pitchFamily="34" charset="0"/>
              </a:rPr>
              <a:t>Κοινωνικές δεξιότητες - προσαρμοστικότητα</a:t>
            </a:r>
            <a:r>
              <a:rPr lang="el-GR" sz="3100" dirty="0" smtClean="0">
                <a:solidFill>
                  <a:srgbClr val="002060"/>
                </a:solidFill>
                <a:latin typeface="Arial" pitchFamily="34" charset="0"/>
                <a:cs typeface="Arial" pitchFamily="34" charset="0"/>
              </a:rPr>
              <a:t>: διαπροσωπικές ικανότητες,  κοινωνική ευθύνη, αυτοεκτίμηση, ευπιστία, αφέλεια, επίλυση κοινωνικών προβλημάτων, υπακοή σε νόμους και κανόνες, αποφυγή </a:t>
            </a:r>
            <a:r>
              <a:rPr lang="el-GR" sz="3100" dirty="0" err="1" smtClean="0">
                <a:solidFill>
                  <a:srgbClr val="002060"/>
                </a:solidFill>
                <a:latin typeface="Arial" pitchFamily="34" charset="0"/>
                <a:cs typeface="Arial" pitchFamily="34" charset="0"/>
              </a:rPr>
              <a:t>θυματοποίησης</a:t>
            </a:r>
            <a:r>
              <a:rPr lang="el-GR" sz="3100" dirty="0" smtClean="0">
                <a:solidFill>
                  <a:srgbClr val="002060"/>
                </a:solidFill>
                <a:latin typeface="Arial" pitchFamily="34" charset="0"/>
                <a:cs typeface="Arial" pitchFamily="34" charset="0"/>
              </a:rPr>
              <a:t>, κ.α.</a:t>
            </a:r>
          </a:p>
          <a:p>
            <a:pPr algn="just" fontAlgn="auto">
              <a:spcAft>
                <a:spcPts val="0"/>
              </a:spcAft>
              <a:buFont typeface="Arial" pitchFamily="34" charset="0"/>
              <a:buChar char="•"/>
              <a:defRPr/>
            </a:pPr>
            <a:endParaRPr lang="el-GR" sz="3100" dirty="0" smtClean="0">
              <a:solidFill>
                <a:srgbClr val="002060"/>
              </a:solidFill>
              <a:latin typeface="Arial" pitchFamily="34" charset="0"/>
              <a:cs typeface="Arial" pitchFamily="34" charset="0"/>
            </a:endParaRPr>
          </a:p>
          <a:p>
            <a:pPr algn="just" fontAlgn="auto">
              <a:spcAft>
                <a:spcPts val="0"/>
              </a:spcAft>
              <a:buFont typeface="Arial" pitchFamily="34" charset="0"/>
              <a:buChar char="•"/>
              <a:defRPr/>
            </a:pPr>
            <a:r>
              <a:rPr lang="el-GR" sz="3100" b="1" dirty="0" smtClean="0">
                <a:solidFill>
                  <a:srgbClr val="002060"/>
                </a:solidFill>
                <a:latin typeface="Arial" pitchFamily="34" charset="0"/>
                <a:cs typeface="Arial" pitchFamily="34" charset="0"/>
              </a:rPr>
              <a:t>Δεξιότητες καθημερινής διαβίωσης</a:t>
            </a:r>
            <a:r>
              <a:rPr lang="el-GR" sz="3100" dirty="0" smtClean="0">
                <a:solidFill>
                  <a:srgbClr val="002060"/>
                </a:solidFill>
                <a:latin typeface="Arial" pitchFamily="34" charset="0"/>
                <a:cs typeface="Arial" pitchFamily="34" charset="0"/>
              </a:rPr>
              <a:t>: προσωπική φροντίδα, αυτοεξυπηρέτηση, επαγγελματικές δραστηριότητες, ασφάλεια, κ.α.</a:t>
            </a:r>
          </a:p>
          <a:p>
            <a:pPr fontAlgn="auto">
              <a:spcAft>
                <a:spcPts val="0"/>
              </a:spcAft>
              <a:buFont typeface="Arial" pitchFamily="34" charset="0"/>
              <a:buChar char="•"/>
              <a:defRPr/>
            </a:pPr>
            <a:endParaRPr lang="el-GR" sz="31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80975" y="274638"/>
            <a:ext cx="9324975" cy="633412"/>
          </a:xfrm>
        </p:spPr>
        <p:txBody>
          <a:bodyPr rtlCol="0">
            <a:normAutofit fontScale="90000"/>
          </a:bodyPr>
          <a:lstStyle/>
          <a:p>
            <a:pPr fontAlgn="auto">
              <a:spcAft>
                <a:spcPts val="0"/>
              </a:spcAft>
              <a:defRPr/>
            </a:pPr>
            <a:r>
              <a:rPr lang="el-GR" b="1" dirty="0" smtClean="0"/>
              <a:t/>
            </a:r>
            <a:br>
              <a:rPr lang="el-GR" b="1" dirty="0" smtClean="0"/>
            </a:br>
            <a:r>
              <a:rPr lang="el-GR" sz="4000" b="1" dirty="0" smtClean="0">
                <a:solidFill>
                  <a:srgbClr val="002060"/>
                </a:solidFill>
              </a:rPr>
              <a:t>Γενικά χαρακτηριστικά των  μαθητών με </a:t>
            </a:r>
            <a:r>
              <a:rPr lang="el-GR" sz="4000" b="1" dirty="0" err="1" smtClean="0">
                <a:solidFill>
                  <a:srgbClr val="002060"/>
                </a:solidFill>
              </a:rPr>
              <a:t>ν.α</a:t>
            </a:r>
            <a:r>
              <a:rPr lang="el-GR" u="sng" dirty="0" smtClean="0"/>
              <a:t/>
            </a:r>
            <a:br>
              <a:rPr lang="el-GR" u="sng" dirty="0" smtClean="0"/>
            </a:br>
            <a:endParaRPr lang="el-GR" dirty="0"/>
          </a:p>
        </p:txBody>
      </p:sp>
      <p:sp>
        <p:nvSpPr>
          <p:cNvPr id="144386" name="2 - Θέση περιεχομένου"/>
          <p:cNvSpPr>
            <a:spLocks noGrp="1"/>
          </p:cNvSpPr>
          <p:nvPr>
            <p:ph idx="1"/>
          </p:nvPr>
        </p:nvSpPr>
        <p:spPr>
          <a:xfrm>
            <a:off x="179388" y="1125538"/>
            <a:ext cx="8964612" cy="5543550"/>
          </a:xfrm>
        </p:spPr>
        <p:txBody>
          <a:bodyPr/>
          <a:lstStyle/>
          <a:p>
            <a:pPr>
              <a:buFont typeface="Arial" charset="0"/>
              <a:buNone/>
            </a:pPr>
            <a:r>
              <a:rPr lang="el-GR" sz="2400" smtClean="0">
                <a:solidFill>
                  <a:srgbClr val="002060"/>
                </a:solidFill>
                <a:latin typeface="Arial" charset="0"/>
                <a:cs typeface="Arial" charset="0"/>
              </a:rPr>
              <a:t>Πιο συγκεκριμένα:</a:t>
            </a:r>
          </a:p>
          <a:p>
            <a:pPr algn="just"/>
            <a:r>
              <a:rPr lang="el-GR" sz="2400" b="1" smtClean="0">
                <a:solidFill>
                  <a:srgbClr val="002060"/>
                </a:solidFill>
                <a:latin typeface="Arial" charset="0"/>
                <a:cs typeface="Arial" charset="0"/>
              </a:rPr>
              <a:t>Προσοχή:</a:t>
            </a:r>
            <a:r>
              <a:rPr lang="el-GR" sz="2400" smtClean="0">
                <a:solidFill>
                  <a:srgbClr val="002060"/>
                </a:solidFill>
                <a:latin typeface="Arial" charset="0"/>
                <a:cs typeface="Arial" charset="0"/>
              </a:rPr>
              <a:t> τα άτομα με ν.α. παρουσιάζουν δυσκολίες που αφορούν στην προσοχή των χαρακτηριστικών (χρώμα, σχήμα, μέγεθος, θέση, βάρος) ενός συγκεκριμένου ερεθίσματος ή αντικειμένου</a:t>
            </a:r>
          </a:p>
          <a:p>
            <a:pPr algn="just"/>
            <a:endParaRPr lang="el-GR" sz="2400" smtClean="0">
              <a:solidFill>
                <a:srgbClr val="002060"/>
              </a:solidFill>
              <a:latin typeface="Arial" charset="0"/>
              <a:cs typeface="Arial" charset="0"/>
            </a:endParaRPr>
          </a:p>
          <a:p>
            <a:pPr algn="just" hangingPunct="0"/>
            <a:r>
              <a:rPr lang="el-GR" sz="2400" b="1" smtClean="0">
                <a:solidFill>
                  <a:srgbClr val="002060"/>
                </a:solidFill>
                <a:latin typeface="Arial" charset="0"/>
                <a:cs typeface="Arial" charset="0"/>
              </a:rPr>
              <a:t>Ταχύτητα επεξεργασίας των πληροφοριών:</a:t>
            </a:r>
            <a:r>
              <a:rPr lang="el-GR" sz="2400" smtClean="0">
                <a:solidFill>
                  <a:srgbClr val="002060"/>
                </a:solidFill>
                <a:latin typeface="Arial" charset="0"/>
                <a:cs typeface="Arial" charset="0"/>
              </a:rPr>
              <a:t> χρειάζονται περισσότερο χρόνο για την αποκωδικοποίηση και επεξεργασία γνωστών και νέων πληροφοριών</a:t>
            </a:r>
          </a:p>
          <a:p>
            <a:pPr algn="just" hangingPunct="0"/>
            <a:endParaRPr lang="el-GR" sz="2400" smtClean="0">
              <a:solidFill>
                <a:srgbClr val="002060"/>
              </a:solidFill>
              <a:latin typeface="Arial" charset="0"/>
              <a:cs typeface="Arial" charset="0"/>
            </a:endParaRPr>
          </a:p>
          <a:p>
            <a:pPr algn="just" hangingPunct="0"/>
            <a:r>
              <a:rPr lang="el-GR" sz="2400" b="1" smtClean="0">
                <a:solidFill>
                  <a:srgbClr val="002060"/>
                </a:solidFill>
                <a:latin typeface="Arial" charset="0"/>
                <a:cs typeface="Arial" charset="0"/>
              </a:rPr>
              <a:t>Οργάνωση των πληροφοριών και χρήση της λογικής:</a:t>
            </a:r>
            <a:r>
              <a:rPr lang="el-GR" sz="2400" smtClean="0">
                <a:solidFill>
                  <a:srgbClr val="002060"/>
                </a:solidFill>
                <a:latin typeface="Arial" charset="0"/>
                <a:cs typeface="Arial" charset="0"/>
              </a:rPr>
              <a:t> δυσκολεύονται σε μεγάλο βαθμό να οργανώσουν τις εισερχόμενες πληροφορίες</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1 - Τίτλος"/>
          <p:cNvSpPr>
            <a:spLocks noGrp="1"/>
          </p:cNvSpPr>
          <p:nvPr>
            <p:ph type="title"/>
          </p:nvPr>
        </p:nvSpPr>
        <p:spPr>
          <a:xfrm>
            <a:off x="0" y="0"/>
            <a:ext cx="9144000" cy="908050"/>
          </a:xfrm>
        </p:spPr>
        <p:txBody>
          <a:bodyPr/>
          <a:lstStyle/>
          <a:p>
            <a:r>
              <a:rPr lang="el-GR" sz="3600" b="1" smtClean="0">
                <a:solidFill>
                  <a:srgbClr val="002060"/>
                </a:solidFill>
              </a:rPr>
              <a:t>Γενικά χαρακτηριστικά των  μαθητών με ν.α</a:t>
            </a:r>
            <a:endParaRPr lang="el-GR" sz="3600" smtClean="0">
              <a:solidFill>
                <a:srgbClr val="002060"/>
              </a:solidFill>
            </a:endParaRPr>
          </a:p>
        </p:txBody>
      </p:sp>
      <p:sp>
        <p:nvSpPr>
          <p:cNvPr id="145410" name="2 - Θέση περιεχομένου"/>
          <p:cNvSpPr>
            <a:spLocks noGrp="1"/>
          </p:cNvSpPr>
          <p:nvPr>
            <p:ph idx="1"/>
          </p:nvPr>
        </p:nvSpPr>
        <p:spPr>
          <a:xfrm>
            <a:off x="179388" y="1125538"/>
            <a:ext cx="8964612" cy="5543550"/>
          </a:xfrm>
        </p:spPr>
        <p:txBody>
          <a:bodyPr/>
          <a:lstStyle/>
          <a:p>
            <a:pPr algn="just" hangingPunct="0"/>
            <a:r>
              <a:rPr lang="el-GR" sz="2400" b="1" smtClean="0">
                <a:solidFill>
                  <a:srgbClr val="002060"/>
                </a:solidFill>
                <a:latin typeface="Arial" charset="0"/>
                <a:cs typeface="Arial" charset="0"/>
              </a:rPr>
              <a:t>Μνήμη: </a:t>
            </a:r>
            <a:r>
              <a:rPr lang="el-GR" sz="2400" smtClean="0">
                <a:solidFill>
                  <a:srgbClr val="002060"/>
                </a:solidFill>
                <a:latin typeface="Arial" charset="0"/>
                <a:cs typeface="Arial" charset="0"/>
              </a:rPr>
              <a:t>παρουσιάζουν δυσκολίες στη συγκράτηση  και ανάκληση πληροφοριών (βραχυπρόθεσμη μνήμη και στη μετάβαση από τη βραχυπρόθεσμη στην πρωτογενή μνήμη).</a:t>
            </a:r>
          </a:p>
          <a:p>
            <a:pPr algn="just" hangingPunct="0"/>
            <a:endParaRPr lang="el-GR" sz="2400" smtClean="0">
              <a:solidFill>
                <a:srgbClr val="002060"/>
              </a:solidFill>
              <a:latin typeface="Arial" charset="0"/>
              <a:cs typeface="Arial" charset="0"/>
            </a:endParaRPr>
          </a:p>
          <a:p>
            <a:pPr algn="just" hangingPunct="0"/>
            <a:r>
              <a:rPr lang="el-GR" sz="2400" b="1" smtClean="0">
                <a:solidFill>
                  <a:srgbClr val="002060"/>
                </a:solidFill>
                <a:latin typeface="Arial" charset="0"/>
                <a:cs typeface="Arial" charset="0"/>
              </a:rPr>
              <a:t>Γνωσιακή βάση:</a:t>
            </a:r>
            <a:r>
              <a:rPr lang="el-GR" sz="2400" smtClean="0">
                <a:solidFill>
                  <a:srgbClr val="002060"/>
                </a:solidFill>
                <a:latin typeface="Arial" charset="0"/>
                <a:cs typeface="Arial" charset="0"/>
              </a:rPr>
              <a:t> πολλές φορές δε χρησιμοποιούν πληροφορίες ακόμα και αν γνωρίζουν ότι τις έχουν. Δεν ανακαλούν κατηγορίες με τις οποίες ταξινομούν τις πληροφορίες, ούτε δίνουν στοιχεία για τον τρόπο οργάνωσης της ανάκλησης των πληροφοριών γύρω από αυτές τις κατηγορίες. </a:t>
            </a:r>
          </a:p>
          <a:p>
            <a:pPr algn="just" hangingPunct="0"/>
            <a:endParaRPr lang="el-GR" sz="2400" smtClean="0">
              <a:solidFill>
                <a:srgbClr val="002060"/>
              </a:solidFill>
              <a:latin typeface="Arial" charset="0"/>
              <a:cs typeface="Arial" charset="0"/>
            </a:endParaRPr>
          </a:p>
          <a:p>
            <a:pPr algn="just" hangingPunct="0"/>
            <a:r>
              <a:rPr lang="el-GR" sz="2400" b="1" smtClean="0">
                <a:solidFill>
                  <a:srgbClr val="002060"/>
                </a:solidFill>
                <a:latin typeface="Arial" charset="0"/>
                <a:cs typeface="Arial" charset="0"/>
              </a:rPr>
              <a:t>Μεταγνώση:</a:t>
            </a:r>
            <a:r>
              <a:rPr lang="el-GR" sz="2400" smtClean="0">
                <a:solidFill>
                  <a:srgbClr val="002060"/>
                </a:solidFill>
                <a:latin typeface="Arial" charset="0"/>
                <a:cs typeface="Arial" charset="0"/>
              </a:rPr>
              <a:t> οι μεταγνωστικές δεξιότητες των μαθητών με ν.α δεν είναι αναπτυγμένες</a:t>
            </a:r>
          </a:p>
          <a:p>
            <a:pPr>
              <a:buFont typeface="Arial" charset="0"/>
              <a:buNone/>
            </a:pPr>
            <a:r>
              <a:rPr lang="el-GR" sz="2400" smtClean="0">
                <a:latin typeface="Arial" charset="0"/>
                <a:cs typeface="Arial" charset="0"/>
              </a:rPr>
              <a:t> </a:t>
            </a:r>
          </a:p>
          <a:p>
            <a:endParaRPr lang="el-GR" sz="2400" smtClean="0">
              <a:latin typeface="Arial" charset="0"/>
              <a:cs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1 - Τίτλος"/>
          <p:cNvSpPr>
            <a:spLocks noGrp="1"/>
          </p:cNvSpPr>
          <p:nvPr>
            <p:ph type="title"/>
          </p:nvPr>
        </p:nvSpPr>
        <p:spPr>
          <a:xfrm>
            <a:off x="0" y="0"/>
            <a:ext cx="9396413" cy="908050"/>
          </a:xfrm>
        </p:spPr>
        <p:txBody>
          <a:bodyPr/>
          <a:lstStyle/>
          <a:p>
            <a:r>
              <a:rPr lang="el-GR" sz="3600" b="1" smtClean="0">
                <a:solidFill>
                  <a:srgbClr val="002060"/>
                </a:solidFill>
              </a:rPr>
              <a:t>Γενικά χαρακτηριστικά των  μαθητών με ν</a:t>
            </a:r>
            <a:r>
              <a:rPr lang="el-GR" sz="3600" b="1" smtClean="0"/>
              <a:t>.α</a:t>
            </a:r>
            <a:endParaRPr lang="el-GR" sz="3600" smtClean="0"/>
          </a:p>
        </p:txBody>
      </p:sp>
      <p:sp>
        <p:nvSpPr>
          <p:cNvPr id="146434" name="2 - Θέση περιεχομένου"/>
          <p:cNvSpPr>
            <a:spLocks noGrp="1"/>
          </p:cNvSpPr>
          <p:nvPr>
            <p:ph idx="1"/>
          </p:nvPr>
        </p:nvSpPr>
        <p:spPr>
          <a:xfrm>
            <a:off x="0" y="836613"/>
            <a:ext cx="9144000" cy="5832475"/>
          </a:xfrm>
        </p:spPr>
        <p:txBody>
          <a:bodyPr/>
          <a:lstStyle/>
          <a:p>
            <a:pPr>
              <a:spcBef>
                <a:spcPct val="0"/>
              </a:spcBef>
              <a:buFont typeface="Arial" charset="0"/>
              <a:buNone/>
            </a:pPr>
            <a:r>
              <a:rPr lang="el-GR" sz="2400" smtClean="0">
                <a:latin typeface="Arial" charset="0"/>
                <a:cs typeface="Arial" charset="0"/>
              </a:rPr>
              <a:t>    </a:t>
            </a:r>
            <a:r>
              <a:rPr lang="el-GR" sz="2400" smtClean="0">
                <a:solidFill>
                  <a:srgbClr val="002060"/>
                </a:solidFill>
                <a:latin typeface="Arial" charset="0"/>
                <a:cs typeface="Arial" charset="0"/>
              </a:rPr>
              <a:t>Κατά τη μαθησιακή διαδικασία παρατηρούνται δυσκολίες στις γνωστικές λειτουργίες που αφορούν:</a:t>
            </a:r>
          </a:p>
          <a:p>
            <a:pPr>
              <a:spcBef>
                <a:spcPct val="0"/>
              </a:spcBef>
              <a:buFont typeface="Arial" charset="0"/>
              <a:buNone/>
            </a:pPr>
            <a:endParaRPr lang="el-GR" sz="2400" smtClean="0">
              <a:latin typeface="Arial" charset="0"/>
              <a:cs typeface="Arial" charset="0"/>
            </a:endParaRPr>
          </a:p>
          <a:p>
            <a:pPr algn="just">
              <a:spcBef>
                <a:spcPct val="0"/>
              </a:spcBef>
              <a:buFont typeface="Arial" charset="0"/>
              <a:buNone/>
            </a:pPr>
            <a:r>
              <a:rPr lang="el-GR" sz="2400" b="1" smtClean="0">
                <a:solidFill>
                  <a:srgbClr val="002060"/>
                </a:solidFill>
                <a:latin typeface="Arial" charset="0"/>
                <a:cs typeface="Arial" charset="0"/>
              </a:rPr>
              <a:t>1. στην πρόκτηση των πληροφοριών </a:t>
            </a:r>
            <a:r>
              <a:rPr lang="el-GR" sz="2400" smtClean="0">
                <a:solidFill>
                  <a:srgbClr val="002060"/>
                </a:solidFill>
                <a:latin typeface="Arial" charset="0"/>
                <a:cs typeface="Arial" charset="0"/>
              </a:rPr>
              <a:t>και σχετίζονται με την ποιότητα και την ποσότητα των πληροφοριών. Ειδικότερα:</a:t>
            </a:r>
          </a:p>
          <a:p>
            <a:pPr algn="just">
              <a:spcBef>
                <a:spcPct val="0"/>
              </a:spcBef>
            </a:pPr>
            <a:r>
              <a:rPr lang="el-GR" sz="2400" smtClean="0">
                <a:solidFill>
                  <a:srgbClr val="002060"/>
                </a:solidFill>
                <a:latin typeface="Arial" charset="0"/>
                <a:cs typeface="Arial" charset="0"/>
              </a:rPr>
              <a:t>μη συστηματική εξερευνητική συμπεριφορά</a:t>
            </a:r>
          </a:p>
          <a:p>
            <a:pPr algn="just">
              <a:spcBef>
                <a:spcPct val="0"/>
              </a:spcBef>
            </a:pPr>
            <a:endParaRPr lang="el-GR" sz="2400" smtClean="0">
              <a:solidFill>
                <a:srgbClr val="002060"/>
              </a:solidFill>
              <a:latin typeface="Arial" charset="0"/>
              <a:cs typeface="Arial" charset="0"/>
            </a:endParaRPr>
          </a:p>
          <a:p>
            <a:pPr algn="just">
              <a:spcBef>
                <a:spcPct val="0"/>
              </a:spcBef>
            </a:pPr>
            <a:r>
              <a:rPr lang="el-GR" sz="2400" smtClean="0">
                <a:solidFill>
                  <a:srgbClr val="002060"/>
                </a:solidFill>
                <a:latin typeface="Arial" charset="0"/>
                <a:cs typeface="Arial" charset="0"/>
              </a:rPr>
              <a:t>δυσκολία κατανόησης χρονικών εννοιών</a:t>
            </a:r>
          </a:p>
          <a:p>
            <a:pPr algn="just">
              <a:spcBef>
                <a:spcPct val="0"/>
              </a:spcBef>
            </a:pPr>
            <a:endParaRPr lang="el-GR" sz="2400" smtClean="0">
              <a:solidFill>
                <a:srgbClr val="002060"/>
              </a:solidFill>
              <a:latin typeface="Arial" charset="0"/>
              <a:cs typeface="Arial" charset="0"/>
            </a:endParaRPr>
          </a:p>
          <a:p>
            <a:pPr algn="just">
              <a:spcBef>
                <a:spcPct val="0"/>
              </a:spcBef>
            </a:pPr>
            <a:r>
              <a:rPr lang="el-GR" sz="2400" smtClean="0">
                <a:solidFill>
                  <a:srgbClr val="002060"/>
                </a:solidFill>
                <a:latin typeface="Arial" charset="0"/>
                <a:cs typeface="Arial" charset="0"/>
              </a:rPr>
              <a:t>δυσκολία συγκράτησης σταθερών, όπως σχήμα, ποσότητα, μέγεθος, κ.α</a:t>
            </a:r>
          </a:p>
          <a:p>
            <a:pPr algn="just">
              <a:spcBef>
                <a:spcPct val="0"/>
              </a:spcBef>
            </a:pPr>
            <a:endParaRPr lang="el-GR" sz="2400" smtClean="0">
              <a:solidFill>
                <a:srgbClr val="002060"/>
              </a:solidFill>
              <a:latin typeface="Arial" charset="0"/>
              <a:cs typeface="Arial" charset="0"/>
            </a:endParaRPr>
          </a:p>
          <a:p>
            <a:pPr algn="just">
              <a:spcBef>
                <a:spcPct val="0"/>
              </a:spcBef>
            </a:pPr>
            <a:r>
              <a:rPr lang="el-GR" sz="2400" smtClean="0">
                <a:solidFill>
                  <a:srgbClr val="002060"/>
                </a:solidFill>
                <a:latin typeface="Arial" charset="0"/>
                <a:cs typeface="Arial" charset="0"/>
              </a:rPr>
              <a:t>αδυναμία ταυτόχρονης εξέτασης 2 ή περισσότερων πληροφοριών</a:t>
            </a:r>
          </a:p>
          <a:p>
            <a:pPr algn="just">
              <a:spcBef>
                <a:spcPct val="0"/>
              </a:spcBef>
            </a:pPr>
            <a:endParaRPr lang="el-GR" sz="2400" smtClean="0">
              <a:solidFill>
                <a:srgbClr val="002060"/>
              </a:solidFill>
              <a:latin typeface="Arial" charset="0"/>
              <a:cs typeface="Arial" charset="0"/>
            </a:endParaRPr>
          </a:p>
          <a:p>
            <a:pPr algn="just">
              <a:spcBef>
                <a:spcPct val="0"/>
              </a:spcBef>
            </a:pPr>
            <a:r>
              <a:rPr lang="el-GR" sz="2400" smtClean="0">
                <a:solidFill>
                  <a:srgbClr val="002060"/>
                </a:solidFill>
                <a:latin typeface="Arial" charset="0"/>
                <a:cs typeface="Arial" charset="0"/>
              </a:rPr>
              <a:t>δυσκολίες στη χωρική οργάνωση</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1 - Τίτλος"/>
          <p:cNvSpPr>
            <a:spLocks noGrp="1"/>
          </p:cNvSpPr>
          <p:nvPr>
            <p:ph type="title"/>
          </p:nvPr>
        </p:nvSpPr>
        <p:spPr>
          <a:xfrm>
            <a:off x="0" y="274638"/>
            <a:ext cx="9144000" cy="850900"/>
          </a:xfrm>
        </p:spPr>
        <p:txBody>
          <a:bodyPr/>
          <a:lstStyle/>
          <a:p>
            <a:r>
              <a:rPr lang="el-GR" sz="3600" b="1" dirty="0" smtClean="0">
                <a:solidFill>
                  <a:srgbClr val="002060"/>
                </a:solidFill>
              </a:rPr>
              <a:t>Γενικά χαρακτηριστικά των  μαθητών με </a:t>
            </a:r>
            <a:r>
              <a:rPr lang="el-GR" sz="3600" b="1" dirty="0" err="1" smtClean="0">
                <a:solidFill>
                  <a:srgbClr val="002060"/>
                </a:solidFill>
              </a:rPr>
              <a:t>ν.α</a:t>
            </a:r>
            <a:endParaRPr lang="el-GR" sz="3600" dirty="0" smtClean="0">
              <a:solidFill>
                <a:srgbClr val="002060"/>
              </a:solidFill>
            </a:endParaRPr>
          </a:p>
        </p:txBody>
      </p:sp>
      <p:sp>
        <p:nvSpPr>
          <p:cNvPr id="147458" name="2 - Θέση περιεχομένου"/>
          <p:cNvSpPr>
            <a:spLocks noGrp="1"/>
          </p:cNvSpPr>
          <p:nvPr>
            <p:ph idx="1"/>
          </p:nvPr>
        </p:nvSpPr>
        <p:spPr>
          <a:xfrm>
            <a:off x="457200" y="908050"/>
            <a:ext cx="8229600" cy="5545138"/>
          </a:xfrm>
        </p:spPr>
        <p:txBody>
          <a:bodyPr/>
          <a:lstStyle/>
          <a:p>
            <a:pPr>
              <a:buFont typeface="Arial" charset="0"/>
              <a:buNone/>
            </a:pPr>
            <a:endParaRPr lang="el-GR" dirty="0" smtClean="0">
              <a:latin typeface="Arial" charset="0"/>
              <a:cs typeface="Arial" charset="0"/>
            </a:endParaRPr>
          </a:p>
          <a:p>
            <a:pPr>
              <a:buFont typeface="Arial" charset="0"/>
              <a:buNone/>
            </a:pPr>
            <a:r>
              <a:rPr lang="el-GR" sz="2400" b="1" dirty="0" smtClean="0">
                <a:solidFill>
                  <a:srgbClr val="002060"/>
                </a:solidFill>
                <a:latin typeface="Arial" charset="0"/>
                <a:cs typeface="Arial" charset="0"/>
              </a:rPr>
              <a:t>2. στη φάση επεξεργασίας </a:t>
            </a:r>
            <a:r>
              <a:rPr lang="el-GR" sz="2400" dirty="0" smtClean="0">
                <a:solidFill>
                  <a:srgbClr val="002060"/>
                </a:solidFill>
                <a:latin typeface="Arial" charset="0"/>
                <a:cs typeface="Arial" charset="0"/>
              </a:rPr>
              <a:t>και ειδικότερα:</a:t>
            </a:r>
          </a:p>
          <a:p>
            <a:r>
              <a:rPr lang="el-GR" sz="2400" dirty="0" smtClean="0">
                <a:solidFill>
                  <a:srgbClr val="002060"/>
                </a:solidFill>
                <a:latin typeface="Arial" charset="0"/>
                <a:cs typeface="Arial" charset="0"/>
              </a:rPr>
              <a:t>δυσκολία οριοθέτησης ενός πραγματικού προβλήματος</a:t>
            </a:r>
          </a:p>
          <a:p>
            <a:endParaRPr lang="el-GR" sz="2400" dirty="0" smtClean="0">
              <a:solidFill>
                <a:srgbClr val="002060"/>
              </a:solidFill>
              <a:latin typeface="Arial" charset="0"/>
              <a:cs typeface="Arial" charset="0"/>
            </a:endParaRPr>
          </a:p>
          <a:p>
            <a:r>
              <a:rPr lang="el-GR" sz="2400" dirty="0" smtClean="0">
                <a:solidFill>
                  <a:srgbClr val="002060"/>
                </a:solidFill>
                <a:latin typeface="Arial" charset="0"/>
                <a:cs typeface="Arial" charset="0"/>
              </a:rPr>
              <a:t>δυσκολία επιλογής σχετικών και αποφυγής μη σχετικών προβλημάτων</a:t>
            </a:r>
          </a:p>
          <a:p>
            <a:endParaRPr lang="el-GR" sz="2400" dirty="0" smtClean="0">
              <a:solidFill>
                <a:srgbClr val="002060"/>
              </a:solidFill>
              <a:latin typeface="Arial" charset="0"/>
              <a:cs typeface="Arial" charset="0"/>
            </a:endParaRPr>
          </a:p>
          <a:p>
            <a:r>
              <a:rPr lang="el-GR" sz="2400" dirty="0" smtClean="0">
                <a:solidFill>
                  <a:srgbClr val="002060"/>
                </a:solidFill>
                <a:latin typeface="Arial" charset="0"/>
                <a:cs typeface="Arial" charset="0"/>
              </a:rPr>
              <a:t>αποσπασματική σύλληψη της πραγματικότητας</a:t>
            </a:r>
          </a:p>
          <a:p>
            <a:endParaRPr lang="el-GR" sz="2400" dirty="0" smtClean="0">
              <a:solidFill>
                <a:srgbClr val="002060"/>
              </a:solidFill>
              <a:latin typeface="Arial" charset="0"/>
              <a:cs typeface="Arial" charset="0"/>
            </a:endParaRPr>
          </a:p>
          <a:p>
            <a:r>
              <a:rPr lang="el-GR" sz="2400" dirty="0" smtClean="0">
                <a:solidFill>
                  <a:srgbClr val="002060"/>
                </a:solidFill>
                <a:latin typeface="Arial" charset="0"/>
                <a:cs typeface="Arial" charset="0"/>
              </a:rPr>
              <a:t>έλλειψη υποθετικών στρατηγικών</a:t>
            </a:r>
          </a:p>
          <a:p>
            <a:endParaRPr lang="el-GR" sz="2400" dirty="0" smtClean="0">
              <a:solidFill>
                <a:srgbClr val="002060"/>
              </a:solidFill>
              <a:latin typeface="Arial" charset="0"/>
              <a:cs typeface="Arial" charset="0"/>
            </a:endParaRPr>
          </a:p>
          <a:p>
            <a:r>
              <a:rPr lang="el-GR" sz="2400" dirty="0" smtClean="0">
                <a:solidFill>
                  <a:srgbClr val="002060"/>
                </a:solidFill>
                <a:latin typeface="Arial" charset="0"/>
                <a:cs typeface="Arial" charset="0"/>
              </a:rPr>
              <a:t>αδυναμία σχεδιασμού</a:t>
            </a:r>
          </a:p>
          <a:p>
            <a:pPr>
              <a:buFont typeface="Arial" charset="0"/>
              <a:buNone/>
            </a:pPr>
            <a:endParaRPr lang="el-GR" sz="2400" dirty="0" smtClean="0">
              <a:latin typeface="Arial" charset="0"/>
              <a:cs typeface="Arial" charset="0"/>
            </a:endParaRPr>
          </a:p>
          <a:p>
            <a:endParaRPr lang="el-GR" sz="2400" dirty="0" smtClean="0">
              <a:latin typeface="Arial" charset="0"/>
              <a:cs typeface="Arial" charset="0"/>
            </a:endParaRPr>
          </a:p>
          <a:p>
            <a:endParaRPr lang="el-GR"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1 - Τίτλος"/>
          <p:cNvSpPr>
            <a:spLocks noGrp="1"/>
          </p:cNvSpPr>
          <p:nvPr>
            <p:ph type="title"/>
          </p:nvPr>
        </p:nvSpPr>
        <p:spPr>
          <a:xfrm>
            <a:off x="0" y="274638"/>
            <a:ext cx="9144000" cy="633412"/>
          </a:xfrm>
        </p:spPr>
        <p:txBody>
          <a:bodyPr/>
          <a:lstStyle/>
          <a:p>
            <a:r>
              <a:rPr lang="el-GR" sz="3600" b="1" smtClean="0">
                <a:solidFill>
                  <a:srgbClr val="002060"/>
                </a:solidFill>
              </a:rPr>
              <a:t>Γενικά χαρακτηριστικά των  μαθητών με ν.α</a:t>
            </a:r>
            <a:endParaRPr lang="el-GR" sz="3600" smtClean="0">
              <a:solidFill>
                <a:srgbClr val="002060"/>
              </a:solidFill>
            </a:endParaRPr>
          </a:p>
        </p:txBody>
      </p:sp>
      <p:sp>
        <p:nvSpPr>
          <p:cNvPr id="3" name="2 - Θέση περιεχομένου"/>
          <p:cNvSpPr>
            <a:spLocks noGrp="1"/>
          </p:cNvSpPr>
          <p:nvPr>
            <p:ph idx="1"/>
          </p:nvPr>
        </p:nvSpPr>
        <p:spPr>
          <a:xfrm>
            <a:off x="0" y="908050"/>
            <a:ext cx="9144000" cy="5949950"/>
          </a:xfrm>
        </p:spPr>
        <p:txBody>
          <a:bodyPr rtlCol="0">
            <a:normAutofit fontScale="55000" lnSpcReduction="20000"/>
          </a:bodyPr>
          <a:lstStyle/>
          <a:p>
            <a:pPr fontAlgn="auto">
              <a:lnSpc>
                <a:spcPct val="120000"/>
              </a:lnSpc>
              <a:spcBef>
                <a:spcPts val="0"/>
              </a:spcBef>
              <a:spcAft>
                <a:spcPts val="0"/>
              </a:spcAft>
              <a:buFont typeface="Arial" pitchFamily="34" charset="0"/>
              <a:buNone/>
              <a:defRPr/>
            </a:pPr>
            <a:r>
              <a:rPr lang="el-GR" sz="4400" dirty="0" smtClean="0">
                <a:solidFill>
                  <a:srgbClr val="002060"/>
                </a:solidFill>
                <a:latin typeface="Arial" pitchFamily="34" charset="0"/>
                <a:cs typeface="Arial" pitchFamily="34" charset="0"/>
              </a:rPr>
              <a:t>3</a:t>
            </a:r>
            <a:r>
              <a:rPr lang="el-GR" sz="4400" b="1" dirty="0" smtClean="0">
                <a:solidFill>
                  <a:srgbClr val="002060"/>
                </a:solidFill>
                <a:latin typeface="Arial" pitchFamily="34" charset="0"/>
                <a:cs typeface="Arial" pitchFamily="34" charset="0"/>
              </a:rPr>
              <a:t>. στη φάση της αντίδρασης-ανταπόκρισης στο ερέθισμα </a:t>
            </a:r>
            <a:r>
              <a:rPr lang="el-GR" sz="4400" dirty="0" smtClean="0">
                <a:solidFill>
                  <a:srgbClr val="002060"/>
                </a:solidFill>
                <a:latin typeface="Arial" pitchFamily="34" charset="0"/>
                <a:cs typeface="Arial" pitchFamily="34" charset="0"/>
              </a:rPr>
              <a:t>και πιο ειδικά:</a:t>
            </a:r>
          </a:p>
          <a:p>
            <a:pPr fontAlgn="auto">
              <a:lnSpc>
                <a:spcPct val="120000"/>
              </a:lnSpc>
              <a:spcBef>
                <a:spcPts val="0"/>
              </a:spcBef>
              <a:spcAft>
                <a:spcPts val="0"/>
              </a:spcAft>
              <a:buFont typeface="Arial" pitchFamily="34" charset="0"/>
              <a:buNone/>
              <a:defRPr/>
            </a:pPr>
            <a:endParaRPr lang="el-GR" sz="4400" dirty="0" smtClean="0">
              <a:solidFill>
                <a:srgbClr val="002060"/>
              </a:solidFill>
              <a:latin typeface="Arial" pitchFamily="34" charset="0"/>
              <a:cs typeface="Arial" pitchFamily="34" charset="0"/>
            </a:endParaRPr>
          </a:p>
          <a:p>
            <a:pPr fontAlgn="auto">
              <a:lnSpc>
                <a:spcPct val="120000"/>
              </a:lnSpc>
              <a:spcBef>
                <a:spcPts val="0"/>
              </a:spcBef>
              <a:spcAft>
                <a:spcPts val="0"/>
              </a:spcAft>
              <a:buFont typeface="Arial" pitchFamily="34" charset="0"/>
              <a:buChar char="•"/>
              <a:defRPr/>
            </a:pPr>
            <a:r>
              <a:rPr lang="el-GR" sz="4400" dirty="0" smtClean="0">
                <a:solidFill>
                  <a:srgbClr val="002060"/>
                </a:solidFill>
                <a:latin typeface="Arial" pitchFamily="34" charset="0"/>
                <a:cs typeface="Arial" pitchFamily="34" charset="0"/>
              </a:rPr>
              <a:t>εγωκεντρική επικοινωνία</a:t>
            </a:r>
          </a:p>
          <a:p>
            <a:pPr fontAlgn="auto">
              <a:lnSpc>
                <a:spcPct val="120000"/>
              </a:lnSpc>
              <a:spcBef>
                <a:spcPts val="0"/>
              </a:spcBef>
              <a:spcAft>
                <a:spcPts val="0"/>
              </a:spcAft>
              <a:buFont typeface="Arial" pitchFamily="34" charset="0"/>
              <a:buChar char="•"/>
              <a:defRPr/>
            </a:pPr>
            <a:endParaRPr lang="el-GR" sz="4400" dirty="0" smtClean="0">
              <a:solidFill>
                <a:srgbClr val="002060"/>
              </a:solidFill>
              <a:latin typeface="Arial" pitchFamily="34" charset="0"/>
              <a:cs typeface="Arial" pitchFamily="34" charset="0"/>
            </a:endParaRPr>
          </a:p>
          <a:p>
            <a:pPr fontAlgn="auto">
              <a:lnSpc>
                <a:spcPct val="120000"/>
              </a:lnSpc>
              <a:spcBef>
                <a:spcPts val="0"/>
              </a:spcBef>
              <a:spcAft>
                <a:spcPts val="0"/>
              </a:spcAft>
              <a:buFont typeface="Arial" pitchFamily="34" charset="0"/>
              <a:buChar char="•"/>
              <a:defRPr/>
            </a:pPr>
            <a:r>
              <a:rPr lang="el-GR" sz="4400" dirty="0" smtClean="0">
                <a:solidFill>
                  <a:srgbClr val="002060"/>
                </a:solidFill>
                <a:latin typeface="Arial" pitchFamily="34" charset="0"/>
                <a:cs typeface="Arial" pitchFamily="34" charset="0"/>
              </a:rPr>
              <a:t>τυχαίες απαντήσεις</a:t>
            </a:r>
          </a:p>
          <a:p>
            <a:pPr fontAlgn="auto">
              <a:lnSpc>
                <a:spcPct val="120000"/>
              </a:lnSpc>
              <a:spcBef>
                <a:spcPts val="0"/>
              </a:spcBef>
              <a:spcAft>
                <a:spcPts val="0"/>
              </a:spcAft>
              <a:buFont typeface="Arial" pitchFamily="34" charset="0"/>
              <a:buChar char="•"/>
              <a:defRPr/>
            </a:pPr>
            <a:endParaRPr lang="el-GR" sz="4400" dirty="0" smtClean="0">
              <a:solidFill>
                <a:srgbClr val="002060"/>
              </a:solidFill>
              <a:latin typeface="Arial" pitchFamily="34" charset="0"/>
              <a:cs typeface="Arial" pitchFamily="34" charset="0"/>
            </a:endParaRPr>
          </a:p>
          <a:p>
            <a:pPr fontAlgn="auto">
              <a:lnSpc>
                <a:spcPct val="120000"/>
              </a:lnSpc>
              <a:spcBef>
                <a:spcPts val="0"/>
              </a:spcBef>
              <a:spcAft>
                <a:spcPts val="0"/>
              </a:spcAft>
              <a:buFont typeface="Arial" pitchFamily="34" charset="0"/>
              <a:buChar char="•"/>
              <a:defRPr/>
            </a:pPr>
            <a:r>
              <a:rPr lang="el-GR" sz="4400" dirty="0" smtClean="0">
                <a:solidFill>
                  <a:srgbClr val="002060"/>
                </a:solidFill>
                <a:latin typeface="Arial" pitchFamily="34" charset="0"/>
                <a:cs typeface="Arial" pitchFamily="34" charset="0"/>
              </a:rPr>
              <a:t>έλλειψη συγκεκριμένων γλωσσικών εργαλείων για την έκφραση και ανάπτυξη επεξεργασμένων εννοιών</a:t>
            </a:r>
          </a:p>
          <a:p>
            <a:pPr fontAlgn="auto">
              <a:lnSpc>
                <a:spcPct val="120000"/>
              </a:lnSpc>
              <a:spcBef>
                <a:spcPts val="0"/>
              </a:spcBef>
              <a:spcAft>
                <a:spcPts val="0"/>
              </a:spcAft>
              <a:buFont typeface="Arial" pitchFamily="34" charset="0"/>
              <a:buChar char="•"/>
              <a:defRPr/>
            </a:pPr>
            <a:endParaRPr lang="el-GR" sz="4400" dirty="0" smtClean="0">
              <a:solidFill>
                <a:srgbClr val="002060"/>
              </a:solidFill>
              <a:latin typeface="Arial" pitchFamily="34" charset="0"/>
              <a:cs typeface="Arial" pitchFamily="34" charset="0"/>
            </a:endParaRPr>
          </a:p>
          <a:p>
            <a:pPr fontAlgn="auto">
              <a:lnSpc>
                <a:spcPct val="120000"/>
              </a:lnSpc>
              <a:spcBef>
                <a:spcPts val="0"/>
              </a:spcBef>
              <a:spcAft>
                <a:spcPts val="0"/>
              </a:spcAft>
              <a:buFont typeface="Arial" pitchFamily="34" charset="0"/>
              <a:buChar char="•"/>
              <a:defRPr/>
            </a:pPr>
            <a:r>
              <a:rPr lang="el-GR" sz="4400" dirty="0" smtClean="0">
                <a:solidFill>
                  <a:srgbClr val="002060"/>
                </a:solidFill>
                <a:latin typeface="Arial" pitchFamily="34" charset="0"/>
                <a:cs typeface="Arial" pitchFamily="34" charset="0"/>
              </a:rPr>
              <a:t>παρορμητική συμπεριφορά</a:t>
            </a:r>
          </a:p>
          <a:p>
            <a:pPr fontAlgn="auto">
              <a:lnSpc>
                <a:spcPct val="120000"/>
              </a:lnSpc>
              <a:spcBef>
                <a:spcPts val="0"/>
              </a:spcBef>
              <a:spcAft>
                <a:spcPts val="0"/>
              </a:spcAft>
              <a:buFont typeface="Arial" pitchFamily="34" charset="0"/>
              <a:buChar char="•"/>
              <a:defRPr/>
            </a:pPr>
            <a:endParaRPr lang="el-GR" sz="4400" dirty="0" smtClean="0">
              <a:solidFill>
                <a:srgbClr val="002060"/>
              </a:solidFill>
              <a:latin typeface="Arial" pitchFamily="34" charset="0"/>
              <a:cs typeface="Arial" pitchFamily="34" charset="0"/>
            </a:endParaRPr>
          </a:p>
          <a:p>
            <a:pPr fontAlgn="auto">
              <a:lnSpc>
                <a:spcPct val="120000"/>
              </a:lnSpc>
              <a:spcBef>
                <a:spcPts val="0"/>
              </a:spcBef>
              <a:spcAft>
                <a:spcPts val="0"/>
              </a:spcAft>
              <a:buFont typeface="Arial" pitchFamily="34" charset="0"/>
              <a:buNone/>
              <a:defRPr/>
            </a:pPr>
            <a:r>
              <a:rPr lang="el-GR" sz="4400" dirty="0" smtClean="0">
                <a:solidFill>
                  <a:srgbClr val="002060"/>
                </a:solidFill>
                <a:latin typeface="Arial" pitchFamily="34" charset="0"/>
                <a:cs typeface="Arial" pitchFamily="34" charset="0"/>
              </a:rPr>
              <a:t>    Οι δυσκολίες αυτές δεν παρουσιάζονται απαραίτητα σε όλα τα παιδιά με νοητική αναπηρία και στον ίδιο βαθμό και πρέπει να αξιοποιούνται με πολύ προσοχή για να αποφευχθεί η ομαλοποίηση των παιδιών</a:t>
            </a:r>
          </a:p>
          <a:p>
            <a:pPr fontAlgn="auto">
              <a:lnSpc>
                <a:spcPct val="120000"/>
              </a:lnSpc>
              <a:spcBef>
                <a:spcPts val="0"/>
              </a:spcBef>
              <a:spcAft>
                <a:spcPts val="0"/>
              </a:spcAft>
              <a:buFont typeface="Arial" pitchFamily="34" charset="0"/>
              <a:buChar char="•"/>
              <a:defRPr/>
            </a:pPr>
            <a:endParaRPr lang="el-GR" sz="4400" dirty="0" smtClean="0">
              <a:latin typeface="Arial" pitchFamily="34" charset="0"/>
              <a:cs typeface="Arial" pitchFamily="34" charset="0"/>
            </a:endParaRPr>
          </a:p>
          <a:p>
            <a:pPr fontAlgn="auto">
              <a:spcAft>
                <a:spcPts val="0"/>
              </a:spcAft>
              <a:buFont typeface="Arial" pitchFamily="34" charset="0"/>
              <a:buChar char="•"/>
              <a:defRPr/>
            </a:pPr>
            <a:endParaRPr lang="el-GR" sz="3800" dirty="0" smtClean="0">
              <a:latin typeface="Arial" pitchFamily="34" charset="0"/>
              <a:cs typeface="Arial" pitchFamily="34" charset="0"/>
            </a:endParaRPr>
          </a:p>
          <a:p>
            <a:pPr fontAlgn="auto">
              <a:spcAft>
                <a:spcPts val="0"/>
              </a:spcAft>
              <a:buFont typeface="Arial" pitchFamily="34" charset="0"/>
              <a:buChar char="•"/>
              <a:defRPr/>
            </a:pPr>
            <a:endParaRPr lang="el-GR" dirty="0" smtClean="0">
              <a:latin typeface="Arial" pitchFamily="34" charset="0"/>
              <a:cs typeface="Arial" pitchFamily="34" charset="0"/>
            </a:endParaRPr>
          </a:p>
          <a:p>
            <a:pPr fontAlgn="auto">
              <a:spcAft>
                <a:spcPts val="0"/>
              </a:spcAft>
              <a:buFont typeface="Arial" pitchFamily="34" charset="0"/>
              <a:buChar char="•"/>
              <a:defRPr/>
            </a:pPr>
            <a:endParaRPr lang="el-GR" dirty="0" smtClean="0">
              <a:latin typeface="Arial" pitchFamily="34" charset="0"/>
              <a:cs typeface="Arial" pitchFamily="34" charset="0"/>
            </a:endParaRPr>
          </a:p>
          <a:p>
            <a:pPr fontAlgn="auto">
              <a:spcAft>
                <a:spcPts val="0"/>
              </a:spcAft>
              <a:buFont typeface="Arial" pitchFamily="34" charset="0"/>
              <a:buChar char="•"/>
              <a:defRPr/>
            </a:pPr>
            <a:endParaRPr lang="el-G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1 - Τίτλος"/>
          <p:cNvSpPr>
            <a:spLocks noGrp="1"/>
          </p:cNvSpPr>
          <p:nvPr>
            <p:ph type="title"/>
          </p:nvPr>
        </p:nvSpPr>
        <p:spPr/>
        <p:txBody>
          <a:bodyPr/>
          <a:lstStyle/>
          <a:p>
            <a:r>
              <a:rPr lang="el-GR" sz="3600" b="1" smtClean="0">
                <a:solidFill>
                  <a:srgbClr val="002060"/>
                </a:solidFill>
              </a:rPr>
              <a:t>Βασικές αρχές εκπαίδευσης μαθητών με νοητική αναπηρία</a:t>
            </a:r>
            <a:endParaRPr lang="el-GR" sz="3600" smtClean="0">
              <a:solidFill>
                <a:srgbClr val="002060"/>
              </a:solidFill>
            </a:endParaRPr>
          </a:p>
        </p:txBody>
      </p:sp>
      <p:sp>
        <p:nvSpPr>
          <p:cNvPr id="3" name="2 - Θέση περιεχομένου"/>
          <p:cNvSpPr>
            <a:spLocks noGrp="1"/>
          </p:cNvSpPr>
          <p:nvPr>
            <p:ph idx="1"/>
          </p:nvPr>
        </p:nvSpPr>
        <p:spPr/>
        <p:txBody>
          <a:bodyPr>
            <a:normAutofit lnSpcReduction="10000"/>
          </a:bodyPr>
          <a:lstStyle/>
          <a:p>
            <a:pPr algn="just"/>
            <a:r>
              <a:rPr lang="el-GR" sz="2400" b="1" smtClean="0">
                <a:solidFill>
                  <a:srgbClr val="002060"/>
                </a:solidFill>
                <a:latin typeface="Arial" charset="0"/>
                <a:cs typeface="Arial" charset="0"/>
              </a:rPr>
              <a:t>1.Έμφαση στην κατανόηση της έννοιας, της φύσης και του είδους</a:t>
            </a:r>
            <a:r>
              <a:rPr lang="el-GR" sz="2400" smtClean="0">
                <a:solidFill>
                  <a:srgbClr val="002060"/>
                </a:solidFill>
                <a:latin typeface="Arial" charset="0"/>
                <a:cs typeface="Arial" charset="0"/>
              </a:rPr>
              <a:t> της ν.α. του μαθητή. Στρατηγικές που είναι υποστηρικτικές για ένα μαθητή με ν.α.  μπορεί να αποβούν αναποτελεσματικές για έναν άλλον μαθητή με ν.α.</a:t>
            </a:r>
          </a:p>
          <a:p>
            <a:pPr algn="just"/>
            <a:endParaRPr lang="el-GR" sz="2400" smtClean="0">
              <a:solidFill>
                <a:srgbClr val="002060"/>
              </a:solidFill>
              <a:latin typeface="Arial" charset="0"/>
              <a:cs typeface="Arial" charset="0"/>
            </a:endParaRPr>
          </a:p>
          <a:p>
            <a:pPr algn="just"/>
            <a:r>
              <a:rPr lang="el-GR" sz="2400" smtClean="0">
                <a:solidFill>
                  <a:srgbClr val="002060"/>
                </a:solidFill>
                <a:latin typeface="Arial" charset="0"/>
                <a:cs typeface="Arial" charset="0"/>
              </a:rPr>
              <a:t> Η  κατανόηση της  ν.α. (είδος, χαρακτηριστικά, κοινωνικοπολιτισμικό πλαίσιο μαθητή) καθώς επίσης και η αποτίμηση των προβλημάτων κατά τη γνωστική ανάπτυξη αποτελούν θέματα μείζονος σημασίας για το σχεδιασμό και εφαρμογή κατάλληλων εκπαιδευτικών παρεμβάσεων και στρατηγικών</a:t>
            </a:r>
          </a:p>
          <a:p>
            <a:endParaRPr lang="el-GR" sz="30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fontAlgn="auto">
              <a:spcAft>
                <a:spcPts val="0"/>
              </a:spcAft>
              <a:defRPr/>
            </a:pPr>
            <a:r>
              <a:rPr lang="el-GR" b="1" dirty="0" smtClean="0">
                <a:solidFill>
                  <a:srgbClr val="002060"/>
                </a:solidFill>
              </a:rPr>
              <a:t>Βασικές αρχές εκπαίδευσης μαθητών με νοητική αναπηρία</a:t>
            </a:r>
            <a:endParaRPr lang="el-GR" dirty="0">
              <a:solidFill>
                <a:srgbClr val="002060"/>
              </a:solidFill>
            </a:endParaRPr>
          </a:p>
        </p:txBody>
      </p:sp>
      <p:sp>
        <p:nvSpPr>
          <p:cNvPr id="3" name="2 - Θέση περιεχομένου"/>
          <p:cNvSpPr>
            <a:spLocks noGrp="1"/>
          </p:cNvSpPr>
          <p:nvPr>
            <p:ph idx="1"/>
          </p:nvPr>
        </p:nvSpPr>
        <p:spPr>
          <a:xfrm>
            <a:off x="457200" y="1600200"/>
            <a:ext cx="8229600" cy="4924425"/>
          </a:xfrm>
        </p:spPr>
        <p:txBody>
          <a:bodyPr>
            <a:normAutofit/>
          </a:bodyPr>
          <a:lstStyle/>
          <a:p>
            <a:pPr>
              <a:lnSpc>
                <a:spcPct val="90000"/>
              </a:lnSpc>
            </a:pPr>
            <a:endParaRPr lang="el-GR" sz="2400" smtClean="0">
              <a:solidFill>
                <a:srgbClr val="002060"/>
              </a:solidFill>
              <a:latin typeface="Arial" charset="0"/>
              <a:cs typeface="Arial" charset="0"/>
            </a:endParaRPr>
          </a:p>
          <a:p>
            <a:pPr>
              <a:lnSpc>
                <a:spcPct val="90000"/>
              </a:lnSpc>
            </a:pPr>
            <a:endParaRPr lang="el-GR" sz="2400" smtClean="0">
              <a:solidFill>
                <a:srgbClr val="002060"/>
              </a:solidFill>
              <a:latin typeface="Arial" charset="0"/>
              <a:cs typeface="Arial" charset="0"/>
            </a:endParaRPr>
          </a:p>
          <a:p>
            <a:pPr>
              <a:lnSpc>
                <a:spcPct val="90000"/>
              </a:lnSpc>
            </a:pPr>
            <a:r>
              <a:rPr lang="el-GR" sz="2400" b="1" smtClean="0">
                <a:solidFill>
                  <a:srgbClr val="002060"/>
                </a:solidFill>
                <a:latin typeface="Arial" charset="0"/>
                <a:cs typeface="Arial" charset="0"/>
              </a:rPr>
              <a:t>2.Έμφαση στην αξιοποίηση των δυνατοτήτων</a:t>
            </a:r>
            <a:r>
              <a:rPr lang="el-GR" sz="2400" smtClean="0">
                <a:solidFill>
                  <a:srgbClr val="002060"/>
                </a:solidFill>
                <a:latin typeface="Arial" charset="0"/>
                <a:cs typeface="Arial" charset="0"/>
              </a:rPr>
              <a:t> των μαθητών με ν.α</a:t>
            </a:r>
          </a:p>
          <a:p>
            <a:pPr>
              <a:lnSpc>
                <a:spcPct val="90000"/>
              </a:lnSpc>
            </a:pPr>
            <a:endParaRPr lang="el-GR" sz="2400" smtClean="0">
              <a:solidFill>
                <a:srgbClr val="002060"/>
              </a:solidFill>
              <a:latin typeface="Arial" charset="0"/>
              <a:cs typeface="Arial" charset="0"/>
            </a:endParaRPr>
          </a:p>
          <a:p>
            <a:pPr algn="just">
              <a:lnSpc>
                <a:spcPct val="90000"/>
              </a:lnSpc>
            </a:pPr>
            <a:r>
              <a:rPr lang="el-GR" sz="2400" b="1" smtClean="0">
                <a:solidFill>
                  <a:srgbClr val="002060"/>
                </a:solidFill>
                <a:latin typeface="Arial" charset="0"/>
                <a:cs typeface="Arial" charset="0"/>
              </a:rPr>
              <a:t>3.Εννοιολογική πλαισίωση του περιεχομένου διδασκαλίας-Σαφής εννοιολογικός προσδιορισμός</a:t>
            </a:r>
            <a:r>
              <a:rPr lang="el-GR" sz="2400" smtClean="0">
                <a:solidFill>
                  <a:srgbClr val="002060"/>
                </a:solidFill>
                <a:latin typeface="Arial" charset="0"/>
                <a:cs typeface="Arial" charset="0"/>
              </a:rPr>
              <a:t>. Ο εκπαιδευτικός τίποτα δε θεωρεί αυτονόητο. Πλαισιώνει ποικιλοτροπως το περιεχόμενο διδσκαλίας.</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1 - Τίτλος"/>
          <p:cNvSpPr>
            <a:spLocks noGrp="1"/>
          </p:cNvSpPr>
          <p:nvPr>
            <p:ph type="title"/>
          </p:nvPr>
        </p:nvSpPr>
        <p:spPr/>
        <p:txBody>
          <a:bodyPr/>
          <a:lstStyle/>
          <a:p>
            <a:r>
              <a:rPr lang="el-GR" sz="3600" b="1" smtClean="0">
                <a:solidFill>
                  <a:srgbClr val="002060"/>
                </a:solidFill>
              </a:rPr>
              <a:t>Βασικές αρχές εκπαίδευσης μαθητών με νοητική αναπηρία</a:t>
            </a:r>
            <a:endParaRPr lang="el-GR" sz="3600" smtClean="0">
              <a:solidFill>
                <a:srgbClr val="002060"/>
              </a:solidFill>
            </a:endParaRPr>
          </a:p>
        </p:txBody>
      </p:sp>
      <p:sp>
        <p:nvSpPr>
          <p:cNvPr id="151554" name="2 - Θέση περιεχομένου"/>
          <p:cNvSpPr>
            <a:spLocks noGrp="1"/>
          </p:cNvSpPr>
          <p:nvPr>
            <p:ph idx="1"/>
          </p:nvPr>
        </p:nvSpPr>
        <p:spPr>
          <a:xfrm>
            <a:off x="179388" y="1341438"/>
            <a:ext cx="8785225" cy="5256212"/>
          </a:xfrm>
        </p:spPr>
        <p:txBody>
          <a:bodyPr/>
          <a:lstStyle/>
          <a:p>
            <a:endParaRPr lang="el-GR" sz="2400" smtClean="0">
              <a:latin typeface="Arial" charset="0"/>
              <a:cs typeface="Arial" charset="0"/>
            </a:endParaRPr>
          </a:p>
          <a:p>
            <a:r>
              <a:rPr lang="el-GR" sz="2400" b="1" smtClean="0">
                <a:solidFill>
                  <a:srgbClr val="002060"/>
                </a:solidFill>
                <a:latin typeface="Arial" charset="0"/>
                <a:cs typeface="Arial" charset="0"/>
              </a:rPr>
              <a:t>4.Σεβασμός στο επικοινωνιακό κίνητρο - </a:t>
            </a:r>
            <a:r>
              <a:rPr lang="el-GR" sz="2400" smtClean="0">
                <a:solidFill>
                  <a:srgbClr val="002060"/>
                </a:solidFill>
                <a:latin typeface="Arial" charset="0"/>
                <a:cs typeface="Arial" charset="0"/>
              </a:rPr>
              <a:t>δημιουργία κινήτρων για τη συμμετοχή στη μαθησιακή εμπειρία</a:t>
            </a:r>
          </a:p>
          <a:p>
            <a:pPr>
              <a:buFont typeface="Arial" charset="0"/>
              <a:buNone/>
            </a:pPr>
            <a:endParaRPr lang="el-GR" sz="2400" smtClean="0">
              <a:solidFill>
                <a:srgbClr val="002060"/>
              </a:solidFill>
              <a:latin typeface="Arial" charset="0"/>
              <a:cs typeface="Arial" charset="0"/>
            </a:endParaRPr>
          </a:p>
          <a:p>
            <a:r>
              <a:rPr lang="el-GR" sz="2400" b="1" smtClean="0">
                <a:solidFill>
                  <a:srgbClr val="002060"/>
                </a:solidFill>
                <a:latin typeface="Arial" charset="0"/>
                <a:cs typeface="Arial" charset="0"/>
              </a:rPr>
              <a:t>5.Εξισορρόπηση ακαδημαϊκών, επαγγελματικών, κοινωνικών, προσωπικών δεξιοτήτων </a:t>
            </a:r>
          </a:p>
          <a:p>
            <a:endParaRPr lang="el-GR" sz="2400" b="1" smtClean="0">
              <a:solidFill>
                <a:srgbClr val="002060"/>
              </a:solidFill>
              <a:latin typeface="Arial" charset="0"/>
              <a:cs typeface="Arial" charset="0"/>
            </a:endParaRPr>
          </a:p>
          <a:p>
            <a:pPr algn="just"/>
            <a:r>
              <a:rPr lang="el-GR" sz="2400" b="1" smtClean="0">
                <a:solidFill>
                  <a:srgbClr val="002060"/>
                </a:solidFill>
                <a:latin typeface="Arial" charset="0"/>
                <a:cs typeface="Arial" charset="0"/>
              </a:rPr>
              <a:t>6. Λειτουργική εφαρμογή των ακαδημαϊκών δεξιοτήτων</a:t>
            </a:r>
            <a:r>
              <a:rPr lang="el-GR" sz="2400" smtClean="0">
                <a:solidFill>
                  <a:srgbClr val="002060"/>
                </a:solidFill>
                <a:latin typeface="Arial" charset="0"/>
                <a:cs typeface="Arial" charset="0"/>
              </a:rPr>
              <a:t> με δραστηριότητες σε πραγματικά πλαίσια στην κοινωνία π.χ. συμπλήρωση αίτησης για κάποια υπηρεσία, χρήση μενού εστιατορίου, αξία και χρήση εισιτηρίου, αναγνώριση σημάτων ασφαλείας, κ.α. </a:t>
            </a:r>
            <a:endParaRPr lang="el-GR" sz="2400" smtClean="0">
              <a:latin typeface="Arial" charset="0"/>
              <a:cs typeface="Arial" charset="0"/>
            </a:endParaRPr>
          </a:p>
          <a:p>
            <a:endParaRPr lang="el-GR" sz="2400" smtClean="0">
              <a:latin typeface="Arial" charset="0"/>
              <a:cs typeface="Arial" charset="0"/>
            </a:endParaRPr>
          </a:p>
          <a:p>
            <a:endParaRPr lang="el-GR" sz="2400" smtClean="0">
              <a:latin typeface="Arial" charset="0"/>
              <a:cs typeface="Arial" charset="0"/>
            </a:endParaRPr>
          </a:p>
          <a:p>
            <a:endParaRPr lang="el-G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1 - Τίτλος"/>
          <p:cNvSpPr>
            <a:spLocks noGrp="1"/>
          </p:cNvSpPr>
          <p:nvPr>
            <p:ph type="title"/>
          </p:nvPr>
        </p:nvSpPr>
        <p:spPr>
          <a:xfrm>
            <a:off x="179388" y="0"/>
            <a:ext cx="8785225" cy="908050"/>
          </a:xfrm>
        </p:spPr>
        <p:txBody>
          <a:bodyPr/>
          <a:lstStyle/>
          <a:p>
            <a:r>
              <a:rPr lang="el-GR" sz="3600" b="1" smtClean="0">
                <a:solidFill>
                  <a:srgbClr val="002060"/>
                </a:solidFill>
              </a:rPr>
              <a:t/>
            </a:r>
            <a:br>
              <a:rPr lang="el-GR" sz="3600" b="1" smtClean="0">
                <a:solidFill>
                  <a:srgbClr val="002060"/>
                </a:solidFill>
              </a:rPr>
            </a:br>
            <a:r>
              <a:rPr lang="el-GR" sz="3600" b="1" smtClean="0">
                <a:solidFill>
                  <a:srgbClr val="002060"/>
                </a:solidFill>
              </a:rPr>
              <a:t/>
            </a:r>
            <a:br>
              <a:rPr lang="el-GR" sz="3600" b="1" smtClean="0">
                <a:solidFill>
                  <a:srgbClr val="002060"/>
                </a:solidFill>
              </a:rPr>
            </a:br>
            <a:r>
              <a:rPr lang="el-GR" sz="3600" b="1" smtClean="0">
                <a:solidFill>
                  <a:srgbClr val="002060"/>
                </a:solidFill>
              </a:rPr>
              <a:t/>
            </a:r>
            <a:br>
              <a:rPr lang="el-GR" sz="3600" b="1" smtClean="0">
                <a:solidFill>
                  <a:srgbClr val="002060"/>
                </a:solidFill>
              </a:rPr>
            </a:br>
            <a:r>
              <a:rPr lang="el-GR" sz="3600" b="1" smtClean="0">
                <a:solidFill>
                  <a:srgbClr val="002060"/>
                </a:solidFill>
              </a:rPr>
              <a:t>Γενικό θεωρητικό για τη νοητική αναπηρία</a:t>
            </a:r>
            <a:br>
              <a:rPr lang="el-GR" sz="3600" b="1" smtClean="0">
                <a:solidFill>
                  <a:srgbClr val="002060"/>
                </a:solidFill>
              </a:rPr>
            </a:br>
            <a:r>
              <a:rPr lang="el-GR" sz="3200" b="1" smtClean="0">
                <a:solidFill>
                  <a:srgbClr val="002060"/>
                </a:solidFill>
                <a:latin typeface="Arial" charset="0"/>
                <a:cs typeface="Arial" charset="0"/>
              </a:rPr>
              <a:t>Οι όροι</a:t>
            </a:r>
            <a:r>
              <a:rPr lang="el-GR" sz="3600" b="1" smtClean="0">
                <a:solidFill>
                  <a:srgbClr val="002060"/>
                </a:solidFill>
                <a:latin typeface="Arial" charset="0"/>
                <a:cs typeface="Arial" charset="0"/>
              </a:rPr>
              <a:t/>
            </a:r>
            <a:br>
              <a:rPr lang="el-GR" sz="3600" b="1" smtClean="0">
                <a:solidFill>
                  <a:srgbClr val="002060"/>
                </a:solidFill>
                <a:latin typeface="Arial" charset="0"/>
                <a:cs typeface="Arial" charset="0"/>
              </a:rPr>
            </a:br>
            <a:endParaRPr lang="el-GR" sz="3600" b="1" smtClean="0">
              <a:solidFill>
                <a:srgbClr val="002060"/>
              </a:solidFill>
              <a:latin typeface="Arial" charset="0"/>
              <a:cs typeface="Arial" charset="0"/>
            </a:endParaRPr>
          </a:p>
        </p:txBody>
      </p:sp>
      <p:sp>
        <p:nvSpPr>
          <p:cNvPr id="121858" name="2 - Θέση περιεχομένου"/>
          <p:cNvSpPr>
            <a:spLocks noGrp="1"/>
          </p:cNvSpPr>
          <p:nvPr>
            <p:ph idx="1"/>
          </p:nvPr>
        </p:nvSpPr>
        <p:spPr>
          <a:xfrm>
            <a:off x="0" y="1989138"/>
            <a:ext cx="9144000" cy="4868862"/>
          </a:xfrm>
        </p:spPr>
        <p:txBody>
          <a:bodyPr/>
          <a:lstStyle/>
          <a:p>
            <a:pPr algn="just"/>
            <a:r>
              <a:rPr lang="el-GR" sz="2400" smtClean="0">
                <a:solidFill>
                  <a:srgbClr val="002060"/>
                </a:solidFill>
                <a:latin typeface="Arial" charset="0"/>
                <a:cs typeface="Arial" charset="0"/>
              </a:rPr>
              <a:t>Νοητική υστέρηση</a:t>
            </a:r>
            <a:r>
              <a:rPr lang="en-US" sz="2400" smtClean="0">
                <a:solidFill>
                  <a:srgbClr val="002060"/>
                </a:solidFill>
                <a:latin typeface="Arial" charset="0"/>
                <a:cs typeface="Arial" charset="0"/>
              </a:rPr>
              <a:t>(</a:t>
            </a:r>
            <a:r>
              <a:rPr lang="el-GR" sz="2400" smtClean="0">
                <a:solidFill>
                  <a:srgbClr val="002060"/>
                </a:solidFill>
                <a:latin typeface="Arial" charset="0"/>
                <a:cs typeface="Arial" charset="0"/>
              </a:rPr>
              <a:t>ν.υ</a:t>
            </a:r>
            <a:r>
              <a:rPr lang="en-US" sz="2400" smtClean="0">
                <a:solidFill>
                  <a:srgbClr val="002060"/>
                </a:solidFill>
                <a:latin typeface="Arial" charset="0"/>
                <a:cs typeface="Arial" charset="0"/>
              </a:rPr>
              <a:t>)</a:t>
            </a:r>
            <a:r>
              <a:rPr lang="el-GR" sz="2400" smtClean="0">
                <a:solidFill>
                  <a:srgbClr val="002060"/>
                </a:solidFill>
                <a:latin typeface="Arial" charset="0"/>
                <a:cs typeface="Arial" charset="0"/>
              </a:rPr>
              <a:t> - νοητική καθυστέρηση (ν.κ.) - νοητική αναπηρία (ν.α.)</a:t>
            </a:r>
            <a:endParaRPr lang="el-GR" sz="2400" smtClean="0">
              <a:latin typeface="Arial" charset="0"/>
              <a:cs typeface="Arial" charset="0"/>
            </a:endParaRPr>
          </a:p>
          <a:p>
            <a:pPr>
              <a:buFont typeface="Arial" charset="0"/>
              <a:buNone/>
            </a:pPr>
            <a:r>
              <a:rPr lang="el-GR" sz="2400" smtClean="0">
                <a:solidFill>
                  <a:srgbClr val="002060"/>
                </a:solidFill>
                <a:latin typeface="Arial" charset="0"/>
                <a:cs typeface="Arial" charset="0"/>
              </a:rPr>
              <a:t>                                            </a:t>
            </a:r>
          </a:p>
          <a:p>
            <a:pPr algn="just"/>
            <a:r>
              <a:rPr lang="el-GR" sz="2400" smtClean="0">
                <a:solidFill>
                  <a:srgbClr val="002060"/>
                </a:solidFill>
                <a:latin typeface="Arial" charset="0"/>
                <a:cs typeface="Arial" charset="0"/>
              </a:rPr>
              <a:t>Ο όρος </a:t>
            </a:r>
            <a:r>
              <a:rPr lang="el-GR" sz="2400" u="sng" smtClean="0">
                <a:solidFill>
                  <a:srgbClr val="002060"/>
                </a:solidFill>
                <a:latin typeface="Arial" charset="0"/>
                <a:cs typeface="Arial" charset="0"/>
              </a:rPr>
              <a:t>υστέρηση </a:t>
            </a:r>
            <a:r>
              <a:rPr lang="el-GR" sz="2400" smtClean="0">
                <a:solidFill>
                  <a:srgbClr val="002060"/>
                </a:solidFill>
                <a:latin typeface="Arial" charset="0"/>
                <a:cs typeface="Arial" charset="0"/>
              </a:rPr>
              <a:t>συνδέεται με την  ιατρική προσέγγιση, θεωρείται από τους ίδιους τους ανάπηρους και από τις νεότερες πιο αναπτυξιακές προσεγγίσεις περιοριστικός, δηλώνει κατωτερότητα ενός ατόμου σε σχέση με κάποιο άλλο και συντηρεί τη θεωρία του ελλείμματος και της ποιοτικής διαφοράς.</a:t>
            </a:r>
          </a:p>
          <a:p>
            <a:pPr algn="just">
              <a:spcBef>
                <a:spcPct val="0"/>
              </a:spcBef>
              <a:buFont typeface="Arial" charset="0"/>
              <a:buNone/>
            </a:pPr>
            <a:endParaRPr lang="el-GR" sz="1600" smtClean="0">
              <a:solidFill>
                <a:srgbClr val="002060"/>
              </a:solidFill>
              <a:latin typeface="Arial" charset="0"/>
              <a:cs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1 - Τίτλος"/>
          <p:cNvSpPr>
            <a:spLocks noGrp="1"/>
          </p:cNvSpPr>
          <p:nvPr>
            <p:ph type="title"/>
          </p:nvPr>
        </p:nvSpPr>
        <p:spPr/>
        <p:txBody>
          <a:bodyPr/>
          <a:lstStyle/>
          <a:p>
            <a:r>
              <a:rPr lang="el-GR" sz="3600" b="1" smtClean="0">
                <a:solidFill>
                  <a:srgbClr val="002060"/>
                </a:solidFill>
              </a:rPr>
              <a:t>Βασικές αρχές εκπαίδευσης μαθητών με νοητική αναπηρία</a:t>
            </a:r>
            <a:endParaRPr lang="el-GR" sz="3600" smtClean="0">
              <a:solidFill>
                <a:srgbClr val="002060"/>
              </a:solidFill>
            </a:endParaRPr>
          </a:p>
        </p:txBody>
      </p:sp>
      <p:sp>
        <p:nvSpPr>
          <p:cNvPr id="152578" name="2 - Θέση περιεχομένου"/>
          <p:cNvSpPr>
            <a:spLocks noGrp="1"/>
          </p:cNvSpPr>
          <p:nvPr>
            <p:ph idx="1"/>
          </p:nvPr>
        </p:nvSpPr>
        <p:spPr/>
        <p:txBody>
          <a:bodyPr/>
          <a:lstStyle/>
          <a:p>
            <a:endParaRPr lang="el-GR" sz="2400" smtClean="0">
              <a:latin typeface="Arial" charset="0"/>
              <a:cs typeface="Arial" charset="0"/>
            </a:endParaRPr>
          </a:p>
          <a:p>
            <a:pPr algn="just"/>
            <a:r>
              <a:rPr lang="el-GR" sz="2400" b="1" smtClean="0">
                <a:solidFill>
                  <a:srgbClr val="002060"/>
                </a:solidFill>
                <a:latin typeface="Arial" charset="0"/>
                <a:cs typeface="Arial" charset="0"/>
              </a:rPr>
              <a:t>7. Αξιοποίηση κινητικών δραστηριοτήτων</a:t>
            </a:r>
          </a:p>
          <a:p>
            <a:pPr algn="just"/>
            <a:endParaRPr lang="el-GR" sz="2400" smtClean="0">
              <a:solidFill>
                <a:srgbClr val="002060"/>
              </a:solidFill>
              <a:latin typeface="Arial" charset="0"/>
              <a:cs typeface="Arial" charset="0"/>
            </a:endParaRPr>
          </a:p>
          <a:p>
            <a:pPr algn="just"/>
            <a:r>
              <a:rPr lang="el-GR" sz="2400" b="1" smtClean="0">
                <a:solidFill>
                  <a:srgbClr val="002060"/>
                </a:solidFill>
                <a:latin typeface="Arial" charset="0"/>
                <a:cs typeface="Arial" charset="0"/>
              </a:rPr>
              <a:t>8.</a:t>
            </a:r>
            <a:r>
              <a:rPr lang="el-GR" sz="2400" smtClean="0">
                <a:solidFill>
                  <a:srgbClr val="002060"/>
                </a:solidFill>
                <a:latin typeface="Arial" charset="0"/>
                <a:cs typeface="Arial" charset="0"/>
              </a:rPr>
              <a:t> </a:t>
            </a:r>
            <a:r>
              <a:rPr lang="el-GR" sz="2400" b="1" smtClean="0">
                <a:solidFill>
                  <a:srgbClr val="002060"/>
                </a:solidFill>
                <a:latin typeface="Arial" charset="0"/>
                <a:cs typeface="Arial" charset="0"/>
              </a:rPr>
              <a:t>Πολυαισθητηριακή προσέγγιση</a:t>
            </a:r>
            <a:r>
              <a:rPr lang="el-GR" sz="2400" smtClean="0">
                <a:solidFill>
                  <a:srgbClr val="002060"/>
                </a:solidFill>
                <a:latin typeface="Arial" charset="0"/>
                <a:cs typeface="Arial" charset="0"/>
              </a:rPr>
              <a:t> της διδασκαλίας (χρήση νοημάτων, συμβόλων, ομιλίας, βίωμα με το σώμα, κ.α )</a:t>
            </a:r>
          </a:p>
          <a:p>
            <a:pPr algn="just">
              <a:buFont typeface="Arial" charset="0"/>
              <a:buNone/>
            </a:pPr>
            <a:endParaRPr lang="el-GR" sz="2400" smtClean="0">
              <a:solidFill>
                <a:srgbClr val="002060"/>
              </a:solidFill>
              <a:latin typeface="Arial" charset="0"/>
              <a:cs typeface="Arial" charset="0"/>
            </a:endParaRPr>
          </a:p>
          <a:p>
            <a:pPr algn="just"/>
            <a:r>
              <a:rPr lang="el-GR" sz="2400" b="1" smtClean="0">
                <a:solidFill>
                  <a:srgbClr val="002060"/>
                </a:solidFill>
                <a:latin typeface="Arial" charset="0"/>
                <a:cs typeface="Arial" charset="0"/>
              </a:rPr>
              <a:t>9.Εκπαίδευση στην αυτονομία, στον αυτοκαθορισμό</a:t>
            </a:r>
            <a:r>
              <a:rPr lang="el-GR" sz="2400" smtClean="0">
                <a:solidFill>
                  <a:srgbClr val="002060"/>
                </a:solidFill>
                <a:latin typeface="Arial" charset="0"/>
                <a:cs typeface="Arial" charset="0"/>
              </a:rPr>
              <a:t>, σε δεξιότητες ζωής</a:t>
            </a:r>
          </a:p>
          <a:p>
            <a:pPr algn="just"/>
            <a:endParaRPr lang="el-GR" sz="2400" smtClean="0">
              <a:latin typeface="Arial" charset="0"/>
              <a:cs typeface="Arial" charset="0"/>
            </a:endParaRPr>
          </a:p>
          <a:p>
            <a:endParaRPr lang="el-GR"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1 - Τίτλος"/>
          <p:cNvSpPr>
            <a:spLocks noGrp="1"/>
          </p:cNvSpPr>
          <p:nvPr>
            <p:ph type="title"/>
          </p:nvPr>
        </p:nvSpPr>
        <p:spPr/>
        <p:txBody>
          <a:bodyPr/>
          <a:lstStyle/>
          <a:p>
            <a:r>
              <a:rPr lang="el-GR" sz="3600" b="1" smtClean="0">
                <a:solidFill>
                  <a:srgbClr val="002060"/>
                </a:solidFill>
              </a:rPr>
              <a:t>Βασικές αρχές εκπαίδευσης μαθητών με νοητική αναπηρία</a:t>
            </a:r>
            <a:endParaRPr lang="el-GR" sz="3600" smtClean="0">
              <a:solidFill>
                <a:srgbClr val="002060"/>
              </a:solidFill>
            </a:endParaRPr>
          </a:p>
        </p:txBody>
      </p:sp>
      <p:sp>
        <p:nvSpPr>
          <p:cNvPr id="153602" name="2 - Θέση περιεχομένου"/>
          <p:cNvSpPr>
            <a:spLocks noGrp="1"/>
          </p:cNvSpPr>
          <p:nvPr>
            <p:ph idx="1"/>
          </p:nvPr>
        </p:nvSpPr>
        <p:spPr/>
        <p:txBody>
          <a:bodyPr/>
          <a:lstStyle/>
          <a:p>
            <a:pPr algn="just"/>
            <a:r>
              <a:rPr lang="el-GR" sz="2600" b="1" dirty="0" smtClean="0">
                <a:solidFill>
                  <a:srgbClr val="002060"/>
                </a:solidFill>
                <a:latin typeface="Arial" charset="0"/>
                <a:cs typeface="Arial" charset="0"/>
              </a:rPr>
              <a:t>10. Κάθε μαθητής με νοητική αναπηρία αντιμετωπίζεται ως μοναδικός και ξεχωριστός</a:t>
            </a:r>
            <a:r>
              <a:rPr lang="el-GR" sz="2600" dirty="0" smtClean="0">
                <a:solidFill>
                  <a:srgbClr val="002060"/>
                </a:solidFill>
                <a:latin typeface="Arial" charset="0"/>
                <a:cs typeface="Arial" charset="0"/>
              </a:rPr>
              <a:t> και μπορεί να μάθει με την κατάλληλη εκπαιδευτική παρέμβαση.</a:t>
            </a:r>
          </a:p>
          <a:p>
            <a:pPr algn="just">
              <a:buFont typeface="Arial" charset="0"/>
              <a:buNone/>
            </a:pPr>
            <a:r>
              <a:rPr lang="el-GR" sz="2600" dirty="0" smtClean="0">
                <a:solidFill>
                  <a:srgbClr val="002060"/>
                </a:solidFill>
                <a:latin typeface="Arial" charset="0"/>
                <a:cs typeface="Arial" charset="0"/>
              </a:rPr>
              <a:t> </a:t>
            </a:r>
          </a:p>
          <a:p>
            <a:pPr algn="just"/>
            <a:r>
              <a:rPr lang="el-GR" sz="2600" b="1" dirty="0" smtClean="0">
                <a:solidFill>
                  <a:srgbClr val="002060"/>
                </a:solidFill>
                <a:latin typeface="Arial" charset="0"/>
                <a:cs typeface="Arial" charset="0"/>
              </a:rPr>
              <a:t>11.Οι ατομικοί στόχοι προσεγγίζονται κυρίως στην ομάδα</a:t>
            </a:r>
            <a:r>
              <a:rPr lang="el-GR" sz="2600" dirty="0" smtClean="0">
                <a:solidFill>
                  <a:srgbClr val="002060"/>
                </a:solidFill>
                <a:latin typeface="Arial" charset="0"/>
                <a:cs typeface="Arial" charset="0"/>
              </a:rPr>
              <a:t> και  όχι σε επίπεδο διδασκαλίας ένας προς έναν(1:1), χωρίς βέβαια να αποκλείεται αυτό ορισμένες φορές, αν κρίνεται εκπαιδευτικά αναγκαίο.</a:t>
            </a:r>
          </a:p>
          <a:p>
            <a:endParaRPr lang="el-GR" dirty="0" smtClean="0"/>
          </a:p>
        </p:txBody>
      </p:sp>
      <p:sp>
        <p:nvSpPr>
          <p:cNvPr id="153603" name="4 - Ορθογώνιο"/>
          <p:cNvSpPr>
            <a:spLocks noChangeArrowheads="1"/>
          </p:cNvSpPr>
          <p:nvPr/>
        </p:nvSpPr>
        <p:spPr bwMode="auto">
          <a:xfrm>
            <a:off x="2286000" y="3105150"/>
            <a:ext cx="4572000" cy="369888"/>
          </a:xfrm>
          <a:prstGeom prst="rect">
            <a:avLst/>
          </a:prstGeom>
          <a:noFill/>
          <a:ln w="9525">
            <a:noFill/>
            <a:miter lim="800000"/>
            <a:headEnd/>
            <a:tailEnd/>
          </a:ln>
        </p:spPr>
        <p:txBody>
          <a:bodyPr>
            <a:spAutoFit/>
          </a:bodyPr>
          <a:lstStyle/>
          <a:p>
            <a:r>
              <a:rPr lang="el-GR">
                <a:latin typeface="Calibri" pitchFamily="34" charset="0"/>
              </a:rPr>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1 - Τίτλος"/>
          <p:cNvSpPr>
            <a:spLocks noGrp="1"/>
          </p:cNvSpPr>
          <p:nvPr>
            <p:ph type="title"/>
          </p:nvPr>
        </p:nvSpPr>
        <p:spPr/>
        <p:txBody>
          <a:bodyPr/>
          <a:lstStyle/>
          <a:p>
            <a:r>
              <a:rPr lang="el-GR" sz="3600" b="1" smtClean="0">
                <a:solidFill>
                  <a:srgbClr val="002060"/>
                </a:solidFill>
              </a:rPr>
              <a:t>Βασικές αρχές εκπαίδευσης μαθητών με νοητική αναπηρία</a:t>
            </a:r>
            <a:endParaRPr lang="el-GR" sz="3600" smtClean="0">
              <a:solidFill>
                <a:srgbClr val="002060"/>
              </a:solidFill>
            </a:endParaRPr>
          </a:p>
        </p:txBody>
      </p:sp>
      <p:sp>
        <p:nvSpPr>
          <p:cNvPr id="154626" name="2 - Θέση περιεχομένου"/>
          <p:cNvSpPr>
            <a:spLocks noGrp="1"/>
          </p:cNvSpPr>
          <p:nvPr>
            <p:ph idx="1"/>
          </p:nvPr>
        </p:nvSpPr>
        <p:spPr/>
        <p:txBody>
          <a:bodyPr/>
          <a:lstStyle/>
          <a:p>
            <a:pPr algn="just"/>
            <a:endParaRPr lang="el-GR" sz="2400" dirty="0" smtClean="0">
              <a:latin typeface="Arial" charset="0"/>
              <a:cs typeface="Arial" charset="0"/>
            </a:endParaRPr>
          </a:p>
          <a:p>
            <a:pPr algn="just"/>
            <a:endParaRPr lang="el-GR" sz="2400" dirty="0" smtClean="0">
              <a:latin typeface="Arial" charset="0"/>
              <a:cs typeface="Arial" charset="0"/>
            </a:endParaRPr>
          </a:p>
          <a:p>
            <a:pPr algn="just"/>
            <a:r>
              <a:rPr lang="el-GR" sz="2400" b="1" dirty="0" smtClean="0">
                <a:solidFill>
                  <a:srgbClr val="002060"/>
                </a:solidFill>
                <a:latin typeface="Arial" charset="0"/>
                <a:cs typeface="Arial" charset="0"/>
              </a:rPr>
              <a:t>12. Η παιδαγωγική αξιολόγηση δυναμικού - ολιστικού χαρακτήρα αποτελεί τη βάση</a:t>
            </a:r>
            <a:r>
              <a:rPr lang="el-GR" sz="2400" dirty="0" smtClean="0">
                <a:solidFill>
                  <a:srgbClr val="002060"/>
                </a:solidFill>
                <a:latin typeface="Arial" charset="0"/>
                <a:cs typeface="Arial" charset="0"/>
              </a:rPr>
              <a:t> για το σχεδιασμό κατάλληλων εκπαιδευτικών προγραμμάτων για μαθητές με </a:t>
            </a:r>
            <a:r>
              <a:rPr lang="el-GR" sz="2400" dirty="0" err="1" smtClean="0">
                <a:solidFill>
                  <a:srgbClr val="002060"/>
                </a:solidFill>
                <a:latin typeface="Arial" charset="0"/>
                <a:cs typeface="Arial" charset="0"/>
              </a:rPr>
              <a:t>ν.α</a:t>
            </a:r>
            <a:r>
              <a:rPr lang="el-GR" sz="2400" dirty="0" smtClean="0">
                <a:solidFill>
                  <a:srgbClr val="002060"/>
                </a:solidFill>
                <a:latin typeface="Arial" charset="0"/>
                <a:cs typeface="Arial" charset="0"/>
              </a:rPr>
              <a:t>. Δεν εστιάζει μόνο στις αδυναμίες του μαθητή και στο</a:t>
            </a:r>
            <a:r>
              <a:rPr lang="en-US" sz="2400" dirty="0" smtClean="0">
                <a:solidFill>
                  <a:srgbClr val="002060"/>
                </a:solidFill>
                <a:latin typeface="Arial" charset="0"/>
                <a:cs typeface="Arial" charset="0"/>
              </a:rPr>
              <a:t> </a:t>
            </a:r>
            <a:r>
              <a:rPr lang="el-GR" sz="2400" dirty="0" smtClean="0">
                <a:solidFill>
                  <a:srgbClr val="002060"/>
                </a:solidFill>
                <a:latin typeface="Arial" charset="0"/>
                <a:cs typeface="Arial" charset="0"/>
              </a:rPr>
              <a:t>Δ.Ν. Αξιοποιεί τις δυνατότητες  του</a:t>
            </a:r>
            <a:r>
              <a:rPr lang="en-US" sz="2400" dirty="0" smtClean="0">
                <a:solidFill>
                  <a:srgbClr val="002060"/>
                </a:solidFill>
                <a:latin typeface="Arial" charset="0"/>
                <a:cs typeface="Arial" charset="0"/>
              </a:rPr>
              <a:t>, </a:t>
            </a:r>
            <a:r>
              <a:rPr lang="el-GR" sz="2400" dirty="0" smtClean="0">
                <a:solidFill>
                  <a:srgbClr val="002060"/>
                </a:solidFill>
                <a:latin typeface="Arial" charset="0"/>
                <a:cs typeface="Arial" charset="0"/>
              </a:rPr>
              <a:t>ποικιλία τρόπων και μέσων αξιολόγησης και λαμβάνει υπόψη το </a:t>
            </a:r>
            <a:r>
              <a:rPr lang="el-GR" sz="2400" dirty="0" err="1" smtClean="0">
                <a:solidFill>
                  <a:srgbClr val="002060"/>
                </a:solidFill>
                <a:latin typeface="Arial" charset="0"/>
                <a:cs typeface="Arial" charset="0"/>
              </a:rPr>
              <a:t>κοινωνικοπολιτισμικό</a:t>
            </a:r>
            <a:r>
              <a:rPr lang="el-GR" sz="2400" dirty="0" smtClean="0">
                <a:solidFill>
                  <a:srgbClr val="002060"/>
                </a:solidFill>
                <a:latin typeface="Arial" charset="0"/>
                <a:cs typeface="Arial" charset="0"/>
              </a:rPr>
              <a:t>  υπόβαθρο</a:t>
            </a:r>
            <a:r>
              <a:rPr lang="en-US" sz="2400" dirty="0" smtClean="0">
                <a:latin typeface="Arial" charset="0"/>
                <a:cs typeface="Arial" charset="0"/>
              </a:rPr>
              <a:t> </a:t>
            </a:r>
            <a:r>
              <a:rPr lang="el-GR" sz="2400" dirty="0" smtClean="0">
                <a:solidFill>
                  <a:srgbClr val="002060"/>
                </a:solidFill>
                <a:latin typeface="Arial" charset="0"/>
                <a:cs typeface="Arial" charset="0"/>
              </a:rPr>
              <a:t>του μαθητή</a:t>
            </a:r>
          </a:p>
          <a:p>
            <a:endParaRPr lang="el-GR"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333375"/>
            <a:ext cx="9144000" cy="792163"/>
          </a:xfrm>
        </p:spPr>
        <p:txBody>
          <a:bodyPr>
            <a:noAutofit/>
          </a:bodyPr>
          <a:lstStyle/>
          <a:p>
            <a:r>
              <a:rPr lang="el-GR" sz="3600" b="1" smtClean="0">
                <a:solidFill>
                  <a:srgbClr val="002060"/>
                </a:solidFill>
              </a:rPr>
              <a:t>Στρατηγικές διαφοροποίησης για μαθητές με νοητική αναπηρία</a:t>
            </a:r>
          </a:p>
        </p:txBody>
      </p:sp>
      <p:sp>
        <p:nvSpPr>
          <p:cNvPr id="155650" name="2 - Θέση περιεχομένου"/>
          <p:cNvSpPr>
            <a:spLocks noGrp="1"/>
          </p:cNvSpPr>
          <p:nvPr>
            <p:ph idx="1"/>
          </p:nvPr>
        </p:nvSpPr>
        <p:spPr>
          <a:xfrm>
            <a:off x="457200" y="1125538"/>
            <a:ext cx="8435975" cy="5000625"/>
          </a:xfrm>
        </p:spPr>
        <p:txBody>
          <a:bodyPr/>
          <a:lstStyle/>
          <a:p>
            <a:endParaRPr lang="el-GR" sz="1200" dirty="0" smtClean="0"/>
          </a:p>
          <a:p>
            <a:pPr>
              <a:buFont typeface="Arial" charset="0"/>
              <a:buNone/>
            </a:pPr>
            <a:r>
              <a:rPr lang="el-GR" sz="2400" dirty="0" smtClean="0">
                <a:latin typeface="Arial" charset="0"/>
                <a:cs typeface="Arial" charset="0"/>
              </a:rPr>
              <a:t> </a:t>
            </a:r>
          </a:p>
          <a:p>
            <a:r>
              <a:rPr lang="el-GR" sz="2400" b="1" u="sng" dirty="0" smtClean="0">
                <a:solidFill>
                  <a:srgbClr val="002060"/>
                </a:solidFill>
                <a:latin typeface="Arial" charset="0"/>
                <a:cs typeface="Arial" charset="0"/>
              </a:rPr>
              <a:t>Ανάλυση έργου</a:t>
            </a:r>
            <a:r>
              <a:rPr lang="el-GR" sz="2400" b="1" dirty="0" smtClean="0">
                <a:solidFill>
                  <a:srgbClr val="002060"/>
                </a:solidFill>
                <a:latin typeface="Arial" charset="0"/>
                <a:cs typeface="Arial" charset="0"/>
              </a:rPr>
              <a:t>: </a:t>
            </a:r>
            <a:r>
              <a:rPr lang="el-GR" sz="2400" dirty="0" smtClean="0">
                <a:solidFill>
                  <a:srgbClr val="002060"/>
                </a:solidFill>
                <a:latin typeface="Arial" charset="0"/>
                <a:cs typeface="Arial" charset="0"/>
              </a:rPr>
              <a:t>ο τεμαχισμός της διδακτικής ύλης σε βήματα,</a:t>
            </a:r>
            <a:r>
              <a:rPr lang="el-GR" sz="2400" b="1" dirty="0" smtClean="0">
                <a:solidFill>
                  <a:srgbClr val="002060"/>
                </a:solidFill>
                <a:latin typeface="Arial" charset="0"/>
                <a:cs typeface="Arial" charset="0"/>
              </a:rPr>
              <a:t> </a:t>
            </a:r>
            <a:r>
              <a:rPr lang="el-GR" sz="2400" dirty="0" smtClean="0">
                <a:solidFill>
                  <a:srgbClr val="002060"/>
                </a:solidFill>
                <a:latin typeface="Arial" charset="0"/>
                <a:cs typeface="Arial" charset="0"/>
              </a:rPr>
              <a:t>ο επιμερισμός ενός στόχου ή μιας εργασίας</a:t>
            </a:r>
            <a:r>
              <a:rPr lang="el-GR" sz="2400" b="1" dirty="0" smtClean="0">
                <a:solidFill>
                  <a:srgbClr val="002060"/>
                </a:solidFill>
                <a:latin typeface="Arial" charset="0"/>
                <a:cs typeface="Arial" charset="0"/>
              </a:rPr>
              <a:t>. </a:t>
            </a:r>
            <a:r>
              <a:rPr lang="el-GR" sz="2400" dirty="0" smtClean="0">
                <a:solidFill>
                  <a:srgbClr val="002060"/>
                </a:solidFill>
                <a:latin typeface="Arial" charset="0"/>
                <a:cs typeface="Arial" charset="0"/>
              </a:rPr>
              <a:t>Η ανάλυση έργου  προϋποθέτει τη συστηματική καταγραφή των επιμέρους  βημάτων-βραχυπρόθεσμων στόχων ενός έργου, μιας δραστηριότητας, ενός μακροπρόθεσμου στόχου.  Ο αριθμός των βημάτων εξαρτάται από το μαθητή που για να κατακτήσει ένα βήμα πρέπει πρώτα να κατακτήσει το προηγούμενο. Αφορά στη διαφοροποίηση της διαδικασίας και του περιεχομένου.</a:t>
            </a:r>
          </a:p>
          <a:p>
            <a:pPr>
              <a:buNone/>
            </a:pPr>
            <a:r>
              <a:rPr lang="el-GR" sz="2400" dirty="0" smtClean="0">
                <a:latin typeface="Arial" charset="0"/>
                <a:cs typeface="Arial" charset="0"/>
              </a:rPr>
              <a:t> </a:t>
            </a:r>
            <a:endParaRPr lang="el-GR" sz="2400" dirty="0" smtClean="0">
              <a:solidFill>
                <a:srgbClr val="002060"/>
              </a:solidFill>
              <a:latin typeface="Arial" charset="0"/>
              <a:cs typeface="Arial" charset="0"/>
            </a:endParaRPr>
          </a:p>
          <a:p>
            <a:pPr>
              <a:buFont typeface="Arial" charset="0"/>
              <a:buNone/>
            </a:pPr>
            <a:endParaRPr lang="el-GR" sz="24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88913"/>
            <a:ext cx="9144000" cy="719137"/>
          </a:xfrm>
        </p:spPr>
        <p:txBody>
          <a:bodyPr>
            <a:noAutofit/>
          </a:bodyPr>
          <a:lstStyle/>
          <a:p>
            <a:pPr>
              <a:lnSpc>
                <a:spcPts val="4325"/>
              </a:lnSpc>
            </a:pPr>
            <a:r>
              <a:rPr lang="el-GR" sz="3600" b="1" smtClean="0">
                <a:solidFill>
                  <a:srgbClr val="002060"/>
                </a:solidFill>
              </a:rPr>
              <a:t/>
            </a:r>
            <a:br>
              <a:rPr lang="el-GR" sz="3600" b="1" smtClean="0">
                <a:solidFill>
                  <a:srgbClr val="002060"/>
                </a:solidFill>
              </a:rPr>
            </a:br>
            <a:r>
              <a:rPr lang="el-GR" sz="3600" b="1" smtClean="0">
                <a:solidFill>
                  <a:srgbClr val="002060"/>
                </a:solidFill>
              </a:rPr>
              <a:t>Στρατηγικές διαφοροποίησης για μαθητές με νοητική αναπηρία </a:t>
            </a:r>
          </a:p>
        </p:txBody>
      </p:sp>
      <p:sp>
        <p:nvSpPr>
          <p:cNvPr id="3" name="2 - Θέση περιεχομένου"/>
          <p:cNvSpPr>
            <a:spLocks noGrp="1"/>
          </p:cNvSpPr>
          <p:nvPr>
            <p:ph idx="1"/>
          </p:nvPr>
        </p:nvSpPr>
        <p:spPr>
          <a:xfrm>
            <a:off x="0" y="1268413"/>
            <a:ext cx="9144000" cy="5589587"/>
          </a:xfrm>
        </p:spPr>
        <p:txBody>
          <a:bodyPr>
            <a:normAutofit/>
          </a:bodyPr>
          <a:lstStyle/>
          <a:p>
            <a:pPr>
              <a:spcBef>
                <a:spcPct val="0"/>
              </a:spcBef>
              <a:buFont typeface="Arial" charset="0"/>
              <a:buNone/>
            </a:pPr>
            <a:r>
              <a:rPr lang="el-GR" sz="2200" dirty="0" smtClean="0">
                <a:solidFill>
                  <a:srgbClr val="002060"/>
                </a:solidFill>
                <a:latin typeface="Arial" charset="0"/>
                <a:cs typeface="Arial" charset="0"/>
              </a:rPr>
              <a:t>  </a:t>
            </a:r>
          </a:p>
          <a:p>
            <a:pPr>
              <a:spcBef>
                <a:spcPct val="0"/>
              </a:spcBef>
              <a:buFont typeface="Arial" charset="0"/>
              <a:buNone/>
            </a:pPr>
            <a:endParaRPr lang="el-GR" sz="2200" dirty="0" smtClean="0">
              <a:solidFill>
                <a:srgbClr val="002060"/>
              </a:solidFill>
              <a:latin typeface="Arial" charset="0"/>
              <a:cs typeface="Arial" charset="0"/>
            </a:endParaRPr>
          </a:p>
          <a:p>
            <a:pPr>
              <a:spcBef>
                <a:spcPct val="0"/>
              </a:spcBef>
              <a:buFont typeface="Arial" charset="0"/>
              <a:buNone/>
            </a:pPr>
            <a:r>
              <a:rPr lang="el-GR" sz="2200" dirty="0" smtClean="0">
                <a:solidFill>
                  <a:srgbClr val="002060"/>
                </a:solidFill>
                <a:latin typeface="Arial" charset="0"/>
                <a:cs typeface="Arial" charset="0"/>
              </a:rPr>
              <a:t> </a:t>
            </a:r>
            <a:r>
              <a:rPr lang="el-GR" sz="2600" b="1" dirty="0" smtClean="0">
                <a:solidFill>
                  <a:srgbClr val="002060"/>
                </a:solidFill>
                <a:latin typeface="Arial" charset="0"/>
                <a:cs typeface="Arial" charset="0"/>
              </a:rPr>
              <a:t>Παράδειγμα ανάλυσης έργου</a:t>
            </a:r>
          </a:p>
          <a:p>
            <a:pPr>
              <a:spcBef>
                <a:spcPct val="0"/>
              </a:spcBef>
              <a:buFont typeface="Arial" charset="0"/>
              <a:buNone/>
            </a:pPr>
            <a:r>
              <a:rPr lang="el-GR" sz="2200" dirty="0" smtClean="0">
                <a:solidFill>
                  <a:srgbClr val="002060"/>
                </a:solidFill>
                <a:latin typeface="Arial" charset="0"/>
                <a:cs typeface="Arial" charset="0"/>
              </a:rPr>
              <a:t>    </a:t>
            </a:r>
          </a:p>
          <a:p>
            <a:pPr>
              <a:spcBef>
                <a:spcPct val="0"/>
              </a:spcBef>
              <a:buFont typeface="Arial" charset="0"/>
              <a:buNone/>
            </a:pPr>
            <a:r>
              <a:rPr lang="el-GR" sz="2200" dirty="0" smtClean="0">
                <a:solidFill>
                  <a:srgbClr val="002060"/>
                </a:solidFill>
                <a:latin typeface="Arial" charset="0"/>
                <a:cs typeface="Arial" charset="0"/>
              </a:rPr>
              <a:t>     Το πλύσιμο των χεριών με σαπούνι ως στόχος μπορεί ενδεικτικά να σπάσει στα εξής βήματα και επιπλέον να </a:t>
            </a:r>
            <a:r>
              <a:rPr lang="el-GR" sz="2200" dirty="0" err="1" smtClean="0">
                <a:solidFill>
                  <a:srgbClr val="002060"/>
                </a:solidFill>
                <a:latin typeface="Arial" charset="0"/>
                <a:cs typeface="Arial" charset="0"/>
              </a:rPr>
              <a:t>οπτικοποιηθεί</a:t>
            </a:r>
            <a:r>
              <a:rPr lang="el-GR" sz="2200" dirty="0" smtClean="0">
                <a:solidFill>
                  <a:srgbClr val="002060"/>
                </a:solidFill>
                <a:latin typeface="Arial" charset="0"/>
                <a:cs typeface="Arial" charset="0"/>
              </a:rPr>
              <a:t>. Ο αριθμός των βημάτων εξαρτάται από  το μαθητή και δεν είναι πάντα ίδιος:</a:t>
            </a:r>
          </a:p>
          <a:p>
            <a:pPr>
              <a:lnSpc>
                <a:spcPct val="80000"/>
              </a:lnSpc>
              <a:buFont typeface="Arial" charset="0"/>
              <a:buNone/>
            </a:pPr>
            <a:endParaRPr lang="el-GR" sz="2200" dirty="0" smtClean="0">
              <a:solidFill>
                <a:srgbClr val="002060"/>
              </a:solidFill>
              <a:latin typeface="Arial" charset="0"/>
              <a:cs typeface="Arial" charset="0"/>
            </a:endParaRPr>
          </a:p>
          <a:p>
            <a:pPr>
              <a:lnSpc>
                <a:spcPct val="80000"/>
              </a:lnSpc>
              <a:buFont typeface="Wingdings" pitchFamily="2" charset="2"/>
              <a:buChar char="§"/>
            </a:pPr>
            <a:r>
              <a:rPr lang="el-GR" sz="2200" dirty="0" smtClean="0">
                <a:solidFill>
                  <a:srgbClr val="002060"/>
                </a:solidFill>
                <a:latin typeface="Arial" charset="0"/>
                <a:cs typeface="Arial" charset="0"/>
              </a:rPr>
              <a:t>  Πιο συγκεκριμένα:</a:t>
            </a:r>
            <a:endParaRPr lang="el-GR" sz="25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p:cNvSpPr>
          <p:nvPr>
            <p:ph type="title"/>
          </p:nvPr>
        </p:nvSpPr>
        <p:spPr/>
        <p:txBody>
          <a:bodyPr/>
          <a:lstStyle/>
          <a:p>
            <a:r>
              <a:rPr lang="el-GR" sz="3200" b="1" dirty="0" smtClean="0">
                <a:solidFill>
                  <a:srgbClr val="002060"/>
                </a:solidFill>
              </a:rPr>
              <a:t>Ενδεικτικό παράδειγμα ανάλυσης έργου</a:t>
            </a:r>
          </a:p>
        </p:txBody>
      </p:sp>
      <p:sp>
        <p:nvSpPr>
          <p:cNvPr id="184323" name="Rectangle 3"/>
          <p:cNvSpPr>
            <a:spLocks noGrp="1"/>
          </p:cNvSpPr>
          <p:nvPr>
            <p:ph type="body" idx="1"/>
          </p:nvPr>
        </p:nvSpPr>
        <p:spPr/>
        <p:txBody>
          <a:bodyPr/>
          <a:lstStyle/>
          <a:p>
            <a:pPr>
              <a:lnSpc>
                <a:spcPct val="80000"/>
              </a:lnSpc>
              <a:buFont typeface="Wingdings" pitchFamily="2" charset="2"/>
              <a:buChar char="§"/>
            </a:pPr>
            <a:r>
              <a:rPr lang="el-GR" sz="2200" dirty="0" smtClean="0">
                <a:solidFill>
                  <a:srgbClr val="002060"/>
                </a:solidFill>
                <a:latin typeface="Arial" charset="0"/>
                <a:cs typeface="Arial" charset="0"/>
              </a:rPr>
              <a:t>Σηκώνει τα μανίκια </a:t>
            </a:r>
          </a:p>
          <a:p>
            <a:pPr>
              <a:lnSpc>
                <a:spcPct val="80000"/>
              </a:lnSpc>
              <a:buFont typeface="Wingdings" pitchFamily="2" charset="2"/>
              <a:buChar char="§"/>
            </a:pPr>
            <a:r>
              <a:rPr lang="el-GR" sz="2200" dirty="0" smtClean="0">
                <a:solidFill>
                  <a:srgbClr val="002060"/>
                </a:solidFill>
                <a:latin typeface="Arial" charset="0"/>
                <a:cs typeface="Arial" charset="0"/>
              </a:rPr>
              <a:t>  Ανοίγει τη βρύση </a:t>
            </a:r>
          </a:p>
          <a:p>
            <a:pPr>
              <a:lnSpc>
                <a:spcPct val="80000"/>
              </a:lnSpc>
              <a:buFont typeface="Wingdings" pitchFamily="2" charset="2"/>
              <a:buChar char="§"/>
            </a:pPr>
            <a:r>
              <a:rPr lang="el-GR" sz="2200" dirty="0" smtClean="0">
                <a:solidFill>
                  <a:srgbClr val="002060"/>
                </a:solidFill>
                <a:latin typeface="Arial" charset="0"/>
                <a:cs typeface="Arial" charset="0"/>
              </a:rPr>
              <a:t>  Βάζει τα χέρια του κάτω από τη βρύση</a:t>
            </a:r>
          </a:p>
          <a:p>
            <a:pPr>
              <a:lnSpc>
                <a:spcPct val="80000"/>
              </a:lnSpc>
              <a:buFont typeface="Wingdings" pitchFamily="2" charset="2"/>
              <a:buChar char="§"/>
            </a:pPr>
            <a:r>
              <a:rPr lang="el-GR" sz="2200" dirty="0" smtClean="0">
                <a:solidFill>
                  <a:srgbClr val="002060"/>
                </a:solidFill>
                <a:latin typeface="Arial" charset="0"/>
                <a:cs typeface="Arial" charset="0"/>
              </a:rPr>
              <a:t> Παίρνει το σαπούνι</a:t>
            </a:r>
          </a:p>
          <a:p>
            <a:pPr>
              <a:lnSpc>
                <a:spcPct val="80000"/>
              </a:lnSpc>
              <a:buFont typeface="Wingdings" pitchFamily="2" charset="2"/>
              <a:buChar char="§"/>
            </a:pPr>
            <a:r>
              <a:rPr lang="el-GR" sz="2200" dirty="0" smtClean="0">
                <a:solidFill>
                  <a:srgbClr val="002060"/>
                </a:solidFill>
                <a:latin typeface="Arial" charset="0"/>
                <a:cs typeface="Arial" charset="0"/>
              </a:rPr>
              <a:t> Τρίβει τα χέρια έχοντας το σαπούνι ανάμεσα στις παλάμες</a:t>
            </a:r>
          </a:p>
          <a:p>
            <a:pPr>
              <a:lnSpc>
                <a:spcPct val="80000"/>
              </a:lnSpc>
              <a:buFont typeface="Wingdings" pitchFamily="2" charset="2"/>
              <a:buChar char="§"/>
            </a:pPr>
            <a:r>
              <a:rPr lang="el-GR" sz="2200" dirty="0" smtClean="0">
                <a:solidFill>
                  <a:srgbClr val="002060"/>
                </a:solidFill>
                <a:latin typeface="Arial" charset="0"/>
                <a:cs typeface="Arial" charset="0"/>
              </a:rPr>
              <a:t> Αφήνει το σαπούνι</a:t>
            </a:r>
          </a:p>
          <a:p>
            <a:pPr>
              <a:lnSpc>
                <a:spcPct val="80000"/>
              </a:lnSpc>
              <a:buFont typeface="Wingdings" pitchFamily="2" charset="2"/>
              <a:buChar char="§"/>
            </a:pPr>
            <a:r>
              <a:rPr lang="el-GR" sz="2200" dirty="0" smtClean="0">
                <a:solidFill>
                  <a:srgbClr val="002060"/>
                </a:solidFill>
                <a:latin typeface="Arial" charset="0"/>
                <a:cs typeface="Arial" charset="0"/>
              </a:rPr>
              <a:t> Τρίβει τα χέρια του</a:t>
            </a:r>
          </a:p>
          <a:p>
            <a:pPr>
              <a:lnSpc>
                <a:spcPct val="80000"/>
              </a:lnSpc>
              <a:buFont typeface="Wingdings" pitchFamily="2" charset="2"/>
              <a:buChar char="§"/>
            </a:pPr>
            <a:r>
              <a:rPr lang="el-GR" sz="2200" dirty="0" smtClean="0">
                <a:solidFill>
                  <a:srgbClr val="002060"/>
                </a:solidFill>
                <a:latin typeface="Arial" charset="0"/>
                <a:cs typeface="Arial" charset="0"/>
              </a:rPr>
              <a:t> Βάζει  τα χέρια κάτω από τη βρύση και ξεπλένει τη σαπουνάδα</a:t>
            </a:r>
          </a:p>
          <a:p>
            <a:pPr>
              <a:lnSpc>
                <a:spcPct val="80000"/>
              </a:lnSpc>
              <a:buFont typeface="Wingdings" pitchFamily="2" charset="2"/>
              <a:buChar char="§"/>
            </a:pPr>
            <a:r>
              <a:rPr lang="el-GR" sz="2200" dirty="0" smtClean="0">
                <a:solidFill>
                  <a:srgbClr val="002060"/>
                </a:solidFill>
                <a:latin typeface="Arial" charset="0"/>
                <a:cs typeface="Arial" charset="0"/>
              </a:rPr>
              <a:t> Κλείνει τη βρύση</a:t>
            </a:r>
          </a:p>
          <a:p>
            <a:pPr>
              <a:lnSpc>
                <a:spcPct val="80000"/>
              </a:lnSpc>
              <a:buFont typeface="Wingdings" pitchFamily="2" charset="2"/>
              <a:buChar char="§"/>
            </a:pPr>
            <a:r>
              <a:rPr lang="el-GR" sz="2200" dirty="0" smtClean="0">
                <a:solidFill>
                  <a:srgbClr val="002060"/>
                </a:solidFill>
                <a:latin typeface="Arial" charset="0"/>
                <a:cs typeface="Arial" charset="0"/>
              </a:rPr>
              <a:t> Παίρνει την πετσέτα</a:t>
            </a:r>
          </a:p>
          <a:p>
            <a:pPr>
              <a:lnSpc>
                <a:spcPct val="80000"/>
              </a:lnSpc>
              <a:buFont typeface="Wingdings" pitchFamily="2" charset="2"/>
              <a:buChar char="§"/>
            </a:pPr>
            <a:r>
              <a:rPr lang="el-GR" sz="2200" dirty="0" smtClean="0">
                <a:solidFill>
                  <a:srgbClr val="002060"/>
                </a:solidFill>
                <a:latin typeface="Arial" charset="0"/>
                <a:cs typeface="Arial" charset="0"/>
              </a:rPr>
              <a:t> Σκουπίζει τα χέρια,</a:t>
            </a:r>
          </a:p>
          <a:p>
            <a:pPr>
              <a:lnSpc>
                <a:spcPct val="80000"/>
              </a:lnSpc>
              <a:buFont typeface="Wingdings" pitchFamily="2" charset="2"/>
              <a:buChar char="§"/>
            </a:pPr>
            <a:r>
              <a:rPr lang="el-GR" sz="2200" dirty="0" smtClean="0">
                <a:solidFill>
                  <a:srgbClr val="002060"/>
                </a:solidFill>
                <a:latin typeface="Arial" charset="0"/>
                <a:cs typeface="Arial" charset="0"/>
              </a:rPr>
              <a:t>Κρεμάει την πετσέτα</a:t>
            </a:r>
          </a:p>
          <a:p>
            <a:endParaRPr lang="el-GR"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981075"/>
          </a:xfrm>
        </p:spPr>
        <p:txBody>
          <a:bodyPr>
            <a:noAutofit/>
          </a:bodyPr>
          <a:lstStyle/>
          <a:p>
            <a:r>
              <a:rPr lang="el-GR" sz="3600" b="1" smtClean="0">
                <a:solidFill>
                  <a:srgbClr val="002060"/>
                </a:solidFill>
              </a:rPr>
              <a:t>Στρατηγικές διαφοροποίησης για μαθητές με νοητική αναπηρία </a:t>
            </a:r>
          </a:p>
        </p:txBody>
      </p:sp>
      <p:sp>
        <p:nvSpPr>
          <p:cNvPr id="157698" name="2 - Θέση περιεχομένου"/>
          <p:cNvSpPr>
            <a:spLocks noGrp="1"/>
          </p:cNvSpPr>
          <p:nvPr>
            <p:ph idx="1"/>
          </p:nvPr>
        </p:nvSpPr>
        <p:spPr>
          <a:xfrm>
            <a:off x="179388" y="1052513"/>
            <a:ext cx="8785225" cy="5616575"/>
          </a:xfrm>
        </p:spPr>
        <p:txBody>
          <a:bodyPr/>
          <a:lstStyle/>
          <a:p>
            <a:pPr algn="just">
              <a:buFont typeface="Arial" charset="0"/>
              <a:buNone/>
            </a:pPr>
            <a:endParaRPr lang="el-GR" sz="800" b="1" smtClean="0">
              <a:solidFill>
                <a:srgbClr val="002060"/>
              </a:solidFill>
              <a:latin typeface="Arial" charset="0"/>
              <a:cs typeface="Arial" charset="0"/>
            </a:endParaRPr>
          </a:p>
          <a:p>
            <a:pPr algn="just">
              <a:buFont typeface="Arial" charset="0"/>
              <a:buNone/>
            </a:pPr>
            <a:endParaRPr lang="el-GR" sz="2400" smtClean="0">
              <a:latin typeface="Arial" charset="0"/>
              <a:cs typeface="Arial" charset="0"/>
            </a:endParaRPr>
          </a:p>
          <a:p>
            <a:pPr algn="just">
              <a:buFont typeface="Arial" charset="0"/>
              <a:buNone/>
            </a:pPr>
            <a:r>
              <a:rPr lang="el-GR" sz="2400" smtClean="0">
                <a:latin typeface="Arial" charset="0"/>
                <a:cs typeface="Arial" charset="0"/>
              </a:rPr>
              <a:t>   </a:t>
            </a:r>
            <a:r>
              <a:rPr lang="el-GR" sz="2400" smtClean="0">
                <a:solidFill>
                  <a:srgbClr val="002060"/>
                </a:solidFill>
                <a:latin typeface="Arial" charset="0"/>
                <a:cs typeface="Arial" charset="0"/>
              </a:rPr>
              <a:t>Κατά την εφαρμογή της ανάλυσης έργου αξιοποιούνται οι  παρακάτω τεχνικές ανάλυσης:</a:t>
            </a:r>
            <a:r>
              <a:rPr lang="el-GR" sz="2400" b="1" smtClean="0">
                <a:solidFill>
                  <a:srgbClr val="002060"/>
                </a:solidFill>
                <a:latin typeface="Arial" charset="0"/>
                <a:cs typeface="Arial" charset="0"/>
              </a:rPr>
              <a:t> </a:t>
            </a:r>
            <a:endParaRPr lang="el-GR" sz="2400" smtClean="0">
              <a:solidFill>
                <a:srgbClr val="002060"/>
              </a:solidFill>
              <a:latin typeface="Arial" charset="0"/>
              <a:cs typeface="Arial" charset="0"/>
            </a:endParaRPr>
          </a:p>
          <a:p>
            <a:pPr algn="just">
              <a:buFont typeface="Arial" charset="0"/>
              <a:buNone/>
            </a:pPr>
            <a:endParaRPr lang="el-GR" sz="2400" smtClean="0">
              <a:latin typeface="Arial" charset="0"/>
              <a:cs typeface="Arial" charset="0"/>
            </a:endParaRPr>
          </a:p>
          <a:p>
            <a:pPr algn="just">
              <a:buFont typeface="Arial" charset="0"/>
              <a:buNone/>
            </a:pPr>
            <a:r>
              <a:rPr lang="el-GR" sz="2400" smtClean="0">
                <a:latin typeface="Arial" charset="0"/>
                <a:cs typeface="Arial" charset="0"/>
              </a:rPr>
              <a:t>  </a:t>
            </a:r>
            <a:r>
              <a:rPr lang="el-GR" sz="2400" smtClean="0">
                <a:solidFill>
                  <a:srgbClr val="002060"/>
                </a:solidFill>
                <a:latin typeface="Arial" charset="0"/>
                <a:cs typeface="Arial" charset="0"/>
              </a:rPr>
              <a:t>α) </a:t>
            </a:r>
            <a:r>
              <a:rPr lang="el-GR" sz="2400" b="1" u="sng" smtClean="0">
                <a:solidFill>
                  <a:srgbClr val="002060"/>
                </a:solidFill>
                <a:latin typeface="Arial" charset="0"/>
                <a:cs typeface="Arial" charset="0"/>
              </a:rPr>
              <a:t>Βαθμιαία μείωση του ερεθίσματος</a:t>
            </a:r>
            <a:r>
              <a:rPr lang="el-GR" sz="2400" smtClean="0">
                <a:solidFill>
                  <a:srgbClr val="002060"/>
                </a:solidFill>
                <a:latin typeface="Arial" charset="0"/>
                <a:cs typeface="Arial" charset="0"/>
              </a:rPr>
              <a:t>: οπτικά, λεκτικά κ.α ερεθίσματα αποσύρονται βαθμιαία π.χ. τελείες για τη γραφή του ονόματος ή σχήματος κ.α.</a:t>
            </a:r>
          </a:p>
          <a:p>
            <a:pPr>
              <a:spcBef>
                <a:spcPct val="0"/>
              </a:spcBef>
            </a:pPr>
            <a:endParaRPr lang="el-GR" sz="1200" smtClean="0">
              <a:solidFill>
                <a:srgbClr val="002060"/>
              </a:solidFill>
              <a:latin typeface="Arial" charset="0"/>
              <a:cs typeface="Arial" charset="0"/>
            </a:endParaRPr>
          </a:p>
          <a:p>
            <a:pPr algn="just">
              <a:buFont typeface="Arial" charset="0"/>
              <a:buNone/>
            </a:pPr>
            <a:r>
              <a:rPr lang="el-GR" sz="2400" smtClean="0">
                <a:solidFill>
                  <a:srgbClr val="002060"/>
                </a:solidFill>
                <a:latin typeface="Arial" charset="0"/>
                <a:cs typeface="Arial" charset="0"/>
              </a:rPr>
              <a:t>     </a:t>
            </a:r>
            <a:endParaRPr lang="el-GR" sz="2400" b="1" smtClean="0">
              <a:solidFill>
                <a:srgbClr val="002060"/>
              </a:solidFill>
              <a:latin typeface="Arial" charset="0"/>
              <a:cs typeface="Arial"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25538"/>
          </a:xfrm>
        </p:spPr>
        <p:txBody>
          <a:bodyPr>
            <a:normAutofit fontScale="90000"/>
          </a:bodyPr>
          <a:lstStyle/>
          <a:p>
            <a:r>
              <a:rPr lang="el-GR" sz="3600" b="1" smtClean="0">
                <a:solidFill>
                  <a:srgbClr val="002060"/>
                </a:solidFill>
              </a:rPr>
              <a:t>Στρατηγικές διαφοροποίησης για μαθητές με νοητική αναπηρία </a:t>
            </a:r>
          </a:p>
        </p:txBody>
      </p:sp>
      <p:sp>
        <p:nvSpPr>
          <p:cNvPr id="158722" name="2 - Θέση περιεχομένου"/>
          <p:cNvSpPr>
            <a:spLocks noGrp="1"/>
          </p:cNvSpPr>
          <p:nvPr>
            <p:ph idx="1"/>
          </p:nvPr>
        </p:nvSpPr>
        <p:spPr/>
        <p:txBody>
          <a:bodyPr/>
          <a:lstStyle/>
          <a:p>
            <a:endParaRPr lang="el-GR" sz="2400" smtClean="0">
              <a:solidFill>
                <a:srgbClr val="002060"/>
              </a:solidFill>
              <a:latin typeface="Arial" charset="0"/>
              <a:cs typeface="Arial" charset="0"/>
            </a:endParaRPr>
          </a:p>
          <a:p>
            <a:endParaRPr lang="el-GR" sz="2400" smtClean="0">
              <a:solidFill>
                <a:srgbClr val="002060"/>
              </a:solidFill>
              <a:latin typeface="Arial" charset="0"/>
              <a:cs typeface="Arial" charset="0"/>
            </a:endParaRPr>
          </a:p>
          <a:p>
            <a:r>
              <a:rPr lang="el-GR" sz="2400" smtClean="0">
                <a:solidFill>
                  <a:srgbClr val="002060"/>
                </a:solidFill>
                <a:latin typeface="Arial" charset="0"/>
                <a:cs typeface="Arial" charset="0"/>
              </a:rPr>
              <a:t>β) </a:t>
            </a:r>
            <a:r>
              <a:rPr lang="el-GR" sz="2400" b="1" u="sng" smtClean="0">
                <a:solidFill>
                  <a:srgbClr val="002060"/>
                </a:solidFill>
                <a:latin typeface="Arial" charset="0"/>
                <a:cs typeface="Arial" charset="0"/>
              </a:rPr>
              <a:t>Σχηματοποίηση</a:t>
            </a:r>
            <a:r>
              <a:rPr lang="el-GR" sz="2400" b="1" smtClean="0">
                <a:solidFill>
                  <a:srgbClr val="002060"/>
                </a:solidFill>
                <a:latin typeface="Arial" charset="0"/>
                <a:cs typeface="Arial" charset="0"/>
              </a:rPr>
              <a:t>: </a:t>
            </a:r>
            <a:r>
              <a:rPr lang="el-GR" sz="2400" smtClean="0">
                <a:solidFill>
                  <a:srgbClr val="002060"/>
                </a:solidFill>
                <a:latin typeface="Arial" charset="0"/>
                <a:cs typeface="Arial" charset="0"/>
              </a:rPr>
              <a:t>η δραστηριότητα στόχος σχηματοποιείται αρχικά με αδρές κινήσεις οι οποίες σταδιακά γίνονται πιο λεπτές. Εφαρμόζεται ιδιαίτερα στη διδασκαλία της γλώσσας, της γραφής και των λεπτών κινητικών δεξιοτήτων. </a:t>
            </a:r>
            <a:endParaRPr lang="el-GR"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88913"/>
            <a:ext cx="9144000" cy="863600"/>
          </a:xfrm>
        </p:spPr>
        <p:txBody>
          <a:bodyPr>
            <a:noAutofit/>
          </a:bodyPr>
          <a:lstStyle/>
          <a:p>
            <a:r>
              <a:rPr lang="el-GR" sz="3600" b="1" smtClean="0">
                <a:solidFill>
                  <a:srgbClr val="002060"/>
                </a:solidFill>
              </a:rPr>
              <a:t>Στρατηγικές διαφοροποίησης για μαθητές με νοητική αναπηρία </a:t>
            </a:r>
          </a:p>
        </p:txBody>
      </p:sp>
      <p:sp>
        <p:nvSpPr>
          <p:cNvPr id="159746" name="2 - Θέση περιεχομένου"/>
          <p:cNvSpPr>
            <a:spLocks noGrp="1"/>
          </p:cNvSpPr>
          <p:nvPr>
            <p:ph idx="1"/>
          </p:nvPr>
        </p:nvSpPr>
        <p:spPr/>
        <p:txBody>
          <a:bodyPr/>
          <a:lstStyle/>
          <a:p>
            <a:pPr algn="just">
              <a:buFont typeface="Arial" charset="0"/>
              <a:buNone/>
            </a:pPr>
            <a:r>
              <a:rPr lang="el-GR" b="1" smtClean="0"/>
              <a:t>   </a:t>
            </a:r>
            <a:r>
              <a:rPr lang="el-GR" sz="2400" smtClean="0">
                <a:solidFill>
                  <a:srgbClr val="002060"/>
                </a:solidFill>
                <a:latin typeface="Arial" charset="0"/>
                <a:cs typeface="Arial" charset="0"/>
              </a:rPr>
              <a:t>γ) </a:t>
            </a:r>
            <a:r>
              <a:rPr lang="el-GR" sz="2400" b="1" u="sng" smtClean="0">
                <a:solidFill>
                  <a:srgbClr val="002060"/>
                </a:solidFill>
                <a:latin typeface="Arial" charset="0"/>
                <a:cs typeface="Arial" charset="0"/>
              </a:rPr>
              <a:t>Αλυσιδωτή ακολουθία</a:t>
            </a:r>
            <a:r>
              <a:rPr lang="el-GR" sz="2400" b="1" smtClean="0">
                <a:solidFill>
                  <a:srgbClr val="002060"/>
                </a:solidFill>
                <a:latin typeface="Arial" charset="0"/>
                <a:cs typeface="Arial" charset="0"/>
              </a:rPr>
              <a:t>: </a:t>
            </a:r>
            <a:r>
              <a:rPr lang="el-GR" sz="2400" smtClean="0">
                <a:solidFill>
                  <a:srgbClr val="002060"/>
                </a:solidFill>
                <a:latin typeface="Arial" charset="0"/>
                <a:cs typeface="Arial" charset="0"/>
              </a:rPr>
              <a:t>εκμάθηση</a:t>
            </a:r>
            <a:r>
              <a:rPr lang="el-GR" sz="2400" b="1" smtClean="0">
                <a:solidFill>
                  <a:srgbClr val="002060"/>
                </a:solidFill>
                <a:latin typeface="Arial" charset="0"/>
                <a:cs typeface="Arial" charset="0"/>
              </a:rPr>
              <a:t> </a:t>
            </a:r>
            <a:r>
              <a:rPr lang="el-GR" sz="2400" smtClean="0">
                <a:solidFill>
                  <a:srgbClr val="002060"/>
                </a:solidFill>
                <a:latin typeface="Arial" charset="0"/>
                <a:cs typeface="Arial" charset="0"/>
              </a:rPr>
              <a:t>μιας σειράς δεξιοτήτων, τις οποίες το παιδί έχει κατακτήσει χωριστά και μεμονωμένα την κάθε μια και μια συγκεκριμένη στιγμή καλείται να τις μάθει με μια συγκεκριμένη σειρά συνολικά</a:t>
            </a:r>
          </a:p>
          <a:p>
            <a:pPr algn="just">
              <a:buFont typeface="Arial" charset="0"/>
              <a:buNone/>
            </a:pPr>
            <a:endParaRPr lang="el-GR" sz="2400" smtClean="0">
              <a:solidFill>
                <a:srgbClr val="002060"/>
              </a:solidFill>
              <a:latin typeface="Arial" charset="0"/>
              <a:cs typeface="Arial" charset="0"/>
            </a:endParaRPr>
          </a:p>
          <a:p>
            <a:pPr algn="just">
              <a:buFont typeface="Arial" charset="0"/>
              <a:buNone/>
            </a:pPr>
            <a:r>
              <a:rPr lang="el-GR" sz="2400" smtClean="0">
                <a:solidFill>
                  <a:srgbClr val="002060"/>
                </a:solidFill>
                <a:latin typeface="Arial" charset="0"/>
                <a:cs typeface="Arial" charset="0"/>
              </a:rPr>
              <a:t>    δ) </a:t>
            </a:r>
            <a:r>
              <a:rPr lang="el-GR" sz="2400" b="1" u="sng" smtClean="0">
                <a:solidFill>
                  <a:srgbClr val="002060"/>
                </a:solidFill>
                <a:latin typeface="Arial" charset="0"/>
                <a:cs typeface="Arial" charset="0"/>
              </a:rPr>
              <a:t>Χωρίς λάθος διάκριση</a:t>
            </a:r>
            <a:r>
              <a:rPr lang="el-GR" sz="2400" b="1" smtClean="0">
                <a:solidFill>
                  <a:srgbClr val="002060"/>
                </a:solidFill>
                <a:latin typeface="Arial" charset="0"/>
                <a:cs typeface="Arial" charset="0"/>
              </a:rPr>
              <a:t>: </a:t>
            </a:r>
            <a:r>
              <a:rPr lang="el-GR" sz="2400" smtClean="0">
                <a:solidFill>
                  <a:srgbClr val="002060"/>
                </a:solidFill>
                <a:latin typeface="Arial" charset="0"/>
                <a:cs typeface="Arial" charset="0"/>
              </a:rPr>
              <a:t>αυξάνονται βαθμιαία τα ερεθίσματα επιλογής. Επιλέγει ανάμεσα σε δυο, τρία, κ.τ.λ.</a:t>
            </a:r>
          </a:p>
          <a:p>
            <a:endParaRPr lang="el-GR" smtClean="0">
              <a:solidFill>
                <a:srgbClr val="002060"/>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25538"/>
          </a:xfrm>
        </p:spPr>
        <p:txBody>
          <a:bodyPr>
            <a:noAutofit/>
          </a:bodyPr>
          <a:lstStyle/>
          <a:p>
            <a:r>
              <a:rPr lang="el-GR" sz="3600" b="1" smtClean="0">
                <a:solidFill>
                  <a:srgbClr val="002060"/>
                </a:solidFill>
              </a:rPr>
              <a:t>Στρατηγικές διαφοροποίησης για μαθητές με νοητική αναπηρία </a:t>
            </a:r>
          </a:p>
        </p:txBody>
      </p:sp>
      <p:sp>
        <p:nvSpPr>
          <p:cNvPr id="160770" name="2 - Θέση περιεχομένου"/>
          <p:cNvSpPr>
            <a:spLocks noGrp="1"/>
          </p:cNvSpPr>
          <p:nvPr>
            <p:ph idx="1"/>
          </p:nvPr>
        </p:nvSpPr>
        <p:spPr>
          <a:xfrm>
            <a:off x="0" y="1484313"/>
            <a:ext cx="9144000" cy="5373687"/>
          </a:xfrm>
        </p:spPr>
        <p:txBody>
          <a:bodyPr/>
          <a:lstStyle/>
          <a:p>
            <a:pPr algn="just"/>
            <a:endParaRPr lang="el-GR" sz="2400" b="1" u="sng" smtClean="0">
              <a:solidFill>
                <a:srgbClr val="002060"/>
              </a:solidFill>
              <a:latin typeface="Arial" charset="0"/>
              <a:cs typeface="Arial" charset="0"/>
            </a:endParaRPr>
          </a:p>
          <a:p>
            <a:pPr algn="just"/>
            <a:r>
              <a:rPr lang="el-GR" sz="2400" b="1" u="sng" smtClean="0">
                <a:solidFill>
                  <a:srgbClr val="002060"/>
                </a:solidFill>
                <a:latin typeface="Arial" charset="0"/>
                <a:cs typeface="Arial" charset="0"/>
              </a:rPr>
              <a:t>Προσαρμογή κειμένου</a:t>
            </a:r>
            <a:r>
              <a:rPr lang="el-GR" sz="2400" b="1" smtClean="0">
                <a:solidFill>
                  <a:srgbClr val="002060"/>
                </a:solidFill>
                <a:latin typeface="Arial" charset="0"/>
                <a:cs typeface="Arial" charset="0"/>
              </a:rPr>
              <a:t>: </a:t>
            </a:r>
            <a:r>
              <a:rPr lang="el-GR" sz="2400" smtClean="0">
                <a:solidFill>
                  <a:srgbClr val="002060"/>
                </a:solidFill>
                <a:latin typeface="Arial" charset="0"/>
                <a:cs typeface="Arial" charset="0"/>
              </a:rPr>
              <a:t>ένα κείμενο μεταγράφεται ή δημιουργείται νέο κείμενο με τρόπο που να το καθιστά  προσβάσιμο από  τους μαθητές με ν.α. Βασική αρχή θεωρείται η σαφήνεια, η διατήρηση και μετάδοση των βασικών νοημάτων, δράσεων ή ιδεών και σκοπών του αρχικού κειμένου. Η στρατηγική αφορά στη διαφοροποίηση του περιεχομένου.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p:cNvSpPr>
          <p:nvPr>
            <p:ph type="title"/>
          </p:nvPr>
        </p:nvSpPr>
        <p:spPr/>
        <p:txBody>
          <a:bodyPr/>
          <a:lstStyle/>
          <a:p>
            <a:r>
              <a:rPr lang="el-GR" sz="3600" b="1" smtClean="0">
                <a:solidFill>
                  <a:srgbClr val="002060"/>
                </a:solidFill>
              </a:rPr>
              <a:t/>
            </a:r>
            <a:br>
              <a:rPr lang="el-GR" sz="3600" b="1" smtClean="0">
                <a:solidFill>
                  <a:srgbClr val="002060"/>
                </a:solidFill>
              </a:rPr>
            </a:br>
            <a:r>
              <a:rPr lang="el-GR" sz="3600" b="1" smtClean="0">
                <a:solidFill>
                  <a:srgbClr val="002060"/>
                </a:solidFill>
              </a:rPr>
              <a:t>Γενικό θεωρητικό για τη ν.α.</a:t>
            </a:r>
            <a:br>
              <a:rPr lang="el-GR" sz="3600" b="1" smtClean="0">
                <a:solidFill>
                  <a:srgbClr val="002060"/>
                </a:solidFill>
              </a:rPr>
            </a:br>
            <a:r>
              <a:rPr lang="el-GR" sz="3200" b="1" smtClean="0">
                <a:solidFill>
                  <a:srgbClr val="002060"/>
                </a:solidFill>
                <a:latin typeface="Arial" charset="0"/>
                <a:cs typeface="Arial" charset="0"/>
              </a:rPr>
              <a:t>Οι όροι</a:t>
            </a:r>
            <a:r>
              <a:rPr lang="el-GR" sz="3600" b="1" smtClean="0">
                <a:solidFill>
                  <a:srgbClr val="002060"/>
                </a:solidFill>
                <a:latin typeface="Arial" charset="0"/>
                <a:cs typeface="Arial" charset="0"/>
              </a:rPr>
              <a:t/>
            </a:r>
            <a:br>
              <a:rPr lang="el-GR" sz="3600" b="1" smtClean="0">
                <a:solidFill>
                  <a:srgbClr val="002060"/>
                </a:solidFill>
                <a:latin typeface="Arial" charset="0"/>
                <a:cs typeface="Arial" charset="0"/>
              </a:rPr>
            </a:br>
            <a:endParaRPr lang="el-GR" sz="3600" b="1" smtClean="0">
              <a:solidFill>
                <a:srgbClr val="002060"/>
              </a:solidFill>
              <a:latin typeface="Arial" charset="0"/>
              <a:cs typeface="Arial" charset="0"/>
            </a:endParaRPr>
          </a:p>
        </p:txBody>
      </p:sp>
      <p:sp>
        <p:nvSpPr>
          <p:cNvPr id="187395" name="Rectangle 3"/>
          <p:cNvSpPr>
            <a:spLocks noGrp="1"/>
          </p:cNvSpPr>
          <p:nvPr>
            <p:ph type="body" idx="1"/>
          </p:nvPr>
        </p:nvSpPr>
        <p:spPr/>
        <p:txBody>
          <a:bodyPr/>
          <a:lstStyle/>
          <a:p>
            <a:pPr algn="just"/>
            <a:r>
              <a:rPr lang="el-GR" sz="2400" smtClean="0">
                <a:solidFill>
                  <a:srgbClr val="002060"/>
                </a:solidFill>
                <a:latin typeface="Arial" charset="0"/>
                <a:cs typeface="Arial" charset="0"/>
              </a:rPr>
              <a:t>Ο όρος </a:t>
            </a:r>
            <a:r>
              <a:rPr lang="el-GR" sz="2400" u="sng" smtClean="0">
                <a:solidFill>
                  <a:srgbClr val="002060"/>
                </a:solidFill>
                <a:latin typeface="Arial" charset="0"/>
                <a:cs typeface="Arial" charset="0"/>
              </a:rPr>
              <a:t>καθυστέρηση</a:t>
            </a:r>
            <a:r>
              <a:rPr lang="el-GR" sz="2400" smtClean="0">
                <a:solidFill>
                  <a:srgbClr val="002060"/>
                </a:solidFill>
                <a:latin typeface="Arial" charset="0"/>
                <a:cs typeface="Arial" charset="0"/>
              </a:rPr>
              <a:t> δηλώνει μια κατάσταση κατά την οποία μια πράξη ή ένα γεγονός δε συμβαίνουν αμέσως στον καθορισμένο χρόνο, μια κατάσταση ενός ατόμου που εξελίσσεται με αργό ρυθμό σε σχέση με την ομάδα στην οποία ανήκει, είτε συνολικά, είτε κατά ένα μόνο μέρος της προσωπικότητάς του. Αυτός ο όρος στηρίζει τη δυνητική εξέλιξη του παιδιού, την αναπτυξιακή προσέγγιση</a:t>
            </a:r>
            <a:r>
              <a:rPr lang="en-US" sz="2400" smtClean="0">
                <a:solidFill>
                  <a:srgbClr val="002060"/>
                </a:solidFill>
                <a:latin typeface="Arial" charset="0"/>
                <a:cs typeface="Arial" charset="0"/>
              </a:rPr>
              <a:t> </a:t>
            </a:r>
            <a:r>
              <a:rPr lang="el-GR" sz="2400" smtClean="0">
                <a:solidFill>
                  <a:srgbClr val="002060"/>
                </a:solidFill>
                <a:latin typeface="Arial" charset="0"/>
                <a:cs typeface="Arial" charset="0"/>
              </a:rPr>
              <a:t>της ν.α.      ( </a:t>
            </a:r>
            <a:r>
              <a:rPr lang="en-US" sz="2400" smtClean="0">
                <a:solidFill>
                  <a:srgbClr val="002060"/>
                </a:solidFill>
                <a:latin typeface="Arial" charset="0"/>
                <a:cs typeface="Arial" charset="0"/>
              </a:rPr>
              <a:t>Zigler</a:t>
            </a:r>
            <a:r>
              <a:rPr lang="el-GR" sz="2400" smtClean="0">
                <a:solidFill>
                  <a:srgbClr val="002060"/>
                </a:solidFill>
                <a:latin typeface="Arial" charset="0"/>
                <a:cs typeface="Arial" charset="0"/>
              </a:rPr>
              <a:t>), θεωρείται λιγότερο περιοριστικός.</a:t>
            </a:r>
          </a:p>
          <a:p>
            <a:endParaRPr lang="el-GR"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908050"/>
          </a:xfrm>
        </p:spPr>
        <p:txBody>
          <a:bodyPr>
            <a:normAutofit fontScale="90000"/>
          </a:bodyPr>
          <a:lstStyle/>
          <a:p>
            <a:r>
              <a:rPr lang="el-GR" sz="3600" b="1" smtClean="0">
                <a:solidFill>
                  <a:srgbClr val="002060"/>
                </a:solidFill>
              </a:rPr>
              <a:t>Στρατηγικές διαφοροποίησης για μαθητές με νοητική αναπηρία </a:t>
            </a:r>
          </a:p>
        </p:txBody>
      </p:sp>
      <p:sp>
        <p:nvSpPr>
          <p:cNvPr id="161794" name="2 - Θέση περιεχομένου"/>
          <p:cNvSpPr>
            <a:spLocks noGrp="1"/>
          </p:cNvSpPr>
          <p:nvPr>
            <p:ph idx="1"/>
          </p:nvPr>
        </p:nvSpPr>
        <p:spPr>
          <a:xfrm>
            <a:off x="457200" y="981075"/>
            <a:ext cx="8229600" cy="5145088"/>
          </a:xfrm>
        </p:spPr>
        <p:txBody>
          <a:bodyPr/>
          <a:lstStyle/>
          <a:p>
            <a:pPr algn="just">
              <a:buFont typeface="Arial" charset="0"/>
              <a:buNone/>
            </a:pPr>
            <a:r>
              <a:rPr lang="el-GR" sz="2400" dirty="0" smtClean="0">
                <a:solidFill>
                  <a:srgbClr val="002060"/>
                </a:solidFill>
                <a:latin typeface="Arial" charset="0"/>
                <a:cs typeface="Arial" charset="0"/>
              </a:rPr>
              <a:t>                      </a:t>
            </a:r>
            <a:r>
              <a:rPr lang="el-GR" sz="2800" b="1" dirty="0" smtClean="0">
                <a:solidFill>
                  <a:srgbClr val="002060"/>
                </a:solidFill>
                <a:latin typeface="Arial" charset="0"/>
                <a:cs typeface="Arial" charset="0"/>
              </a:rPr>
              <a:t>Προσαρμογή κειμένου</a:t>
            </a:r>
          </a:p>
          <a:p>
            <a:pPr algn="just"/>
            <a:r>
              <a:rPr lang="el-GR" sz="2400" dirty="0" smtClean="0">
                <a:solidFill>
                  <a:srgbClr val="002060"/>
                </a:solidFill>
                <a:latin typeface="Arial" charset="0"/>
                <a:cs typeface="Arial" charset="0"/>
              </a:rPr>
              <a:t>Ένα κείμενο μπορεί να προσαρμοστεί με διαφορετικούς τρόπους. </a:t>
            </a:r>
            <a:r>
              <a:rPr lang="en-US" sz="2400" dirty="0" smtClean="0">
                <a:solidFill>
                  <a:srgbClr val="002060"/>
                </a:solidFill>
                <a:latin typeface="Arial" charset="0"/>
                <a:cs typeface="Arial" charset="0"/>
              </a:rPr>
              <a:t>M</a:t>
            </a:r>
            <a:r>
              <a:rPr lang="el-GR" sz="2400" dirty="0" err="1" smtClean="0">
                <a:solidFill>
                  <a:srgbClr val="002060"/>
                </a:solidFill>
                <a:latin typeface="Arial" charset="0"/>
                <a:cs typeface="Arial" charset="0"/>
              </a:rPr>
              <a:t>πορεί</a:t>
            </a:r>
            <a:r>
              <a:rPr lang="el-GR" sz="2400" dirty="0" smtClean="0">
                <a:solidFill>
                  <a:srgbClr val="002060"/>
                </a:solidFill>
                <a:latin typeface="Arial" charset="0"/>
                <a:cs typeface="Arial" charset="0"/>
              </a:rPr>
              <a:t> να αποδίδεται περιληπτικά ή με μια πρόταση ανά δράση-νόημα ή με λέξεις κλειδιά ή και μόνο με εικόνα ή με εναλλακτικά μέσα επικοινωνίας, όπως </a:t>
            </a:r>
            <a:r>
              <a:rPr lang="en-US" sz="2400" dirty="0" err="1" smtClean="0">
                <a:solidFill>
                  <a:srgbClr val="002060"/>
                </a:solidFill>
                <a:latin typeface="Arial" charset="0"/>
                <a:cs typeface="Arial" charset="0"/>
              </a:rPr>
              <a:t>makaton</a:t>
            </a:r>
            <a:r>
              <a:rPr lang="el-GR" sz="2400" dirty="0" smtClean="0">
                <a:solidFill>
                  <a:srgbClr val="002060"/>
                </a:solidFill>
                <a:latin typeface="Arial" charset="0"/>
                <a:cs typeface="Arial" charset="0"/>
              </a:rPr>
              <a:t>   και σταδιακά να εμπλουτίζεται ανάλογα με το μαθητή. Κατά την προσαρμογή του κειμένου λαμβάνεται υπόψη ο μαθητής με </a:t>
            </a:r>
            <a:r>
              <a:rPr lang="el-GR" sz="2400" dirty="0" err="1" smtClean="0">
                <a:solidFill>
                  <a:srgbClr val="002060"/>
                </a:solidFill>
                <a:latin typeface="Arial" charset="0"/>
                <a:cs typeface="Arial" charset="0"/>
              </a:rPr>
              <a:t>ν.α</a:t>
            </a:r>
            <a:r>
              <a:rPr lang="el-GR" sz="2400" dirty="0" smtClean="0">
                <a:solidFill>
                  <a:srgbClr val="002060"/>
                </a:solidFill>
                <a:latin typeface="Arial" charset="0"/>
                <a:cs typeface="Arial" charset="0"/>
              </a:rPr>
              <a:t>., το πλαίσιο και η δυναμική της τάξης και οι στόχοι που έχουν τεθεί. Η μεταγραφή του κειμένου θα πρέπει να γίνεται με ευελιξία και να εφαρμόζεται στην τάξη με τέτοιο τρόπο, ώστε να μην είναι περιοριστικό για την ομάδα στόχο, ούτε και για το μαθητή με </a:t>
            </a:r>
            <a:r>
              <a:rPr lang="el-GR" sz="2400" dirty="0" err="1" smtClean="0">
                <a:solidFill>
                  <a:srgbClr val="002060"/>
                </a:solidFill>
                <a:latin typeface="Arial" charset="0"/>
                <a:cs typeface="Arial" charset="0"/>
              </a:rPr>
              <a:t>ν.α</a:t>
            </a:r>
            <a:r>
              <a:rPr lang="el-GR" sz="2400" dirty="0" smtClean="0">
                <a:solidFill>
                  <a:srgbClr val="002060"/>
                </a:solidFill>
                <a:latin typeface="Arial" charset="0"/>
                <a:cs typeface="Arial" charset="0"/>
              </a:rPr>
              <a:t>. </a:t>
            </a:r>
          </a:p>
          <a:p>
            <a:endParaRPr lang="el-GR"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908050"/>
          </a:xfrm>
        </p:spPr>
        <p:txBody>
          <a:bodyPr>
            <a:normAutofit fontScale="90000"/>
          </a:bodyPr>
          <a:lstStyle/>
          <a:p>
            <a:r>
              <a:rPr lang="el-GR" sz="3600" b="1" smtClean="0">
                <a:solidFill>
                  <a:srgbClr val="002060"/>
                </a:solidFill>
              </a:rPr>
              <a:t>Στρατηγικές διαφοροποίησης για μαθητές με νοητική αναπηρία </a:t>
            </a:r>
          </a:p>
        </p:txBody>
      </p:sp>
      <p:sp>
        <p:nvSpPr>
          <p:cNvPr id="162818" name="2 - Θέση περιεχομένου"/>
          <p:cNvSpPr>
            <a:spLocks noGrp="1"/>
          </p:cNvSpPr>
          <p:nvPr>
            <p:ph idx="1"/>
          </p:nvPr>
        </p:nvSpPr>
        <p:spPr>
          <a:xfrm>
            <a:off x="250825" y="981075"/>
            <a:ext cx="8569325" cy="5472113"/>
          </a:xfrm>
        </p:spPr>
        <p:txBody>
          <a:bodyPr/>
          <a:lstStyle/>
          <a:p>
            <a:pPr algn="just">
              <a:buFont typeface="Arial" charset="0"/>
              <a:buNone/>
            </a:pPr>
            <a:r>
              <a:rPr lang="el-GR" sz="2400" b="1" smtClean="0">
                <a:solidFill>
                  <a:srgbClr val="002060"/>
                </a:solidFill>
                <a:latin typeface="Arial" charset="0"/>
                <a:cs typeface="Arial" charset="0"/>
              </a:rPr>
              <a:t>                           </a:t>
            </a:r>
            <a:r>
              <a:rPr lang="el-GR" sz="2800" b="1" smtClean="0">
                <a:solidFill>
                  <a:srgbClr val="002060"/>
                </a:solidFill>
                <a:latin typeface="Arial" charset="0"/>
                <a:cs typeface="Arial" charset="0"/>
              </a:rPr>
              <a:t>Προσαρμογή κειμένου</a:t>
            </a:r>
            <a:endParaRPr lang="el-GR" sz="2800" smtClean="0">
              <a:solidFill>
                <a:srgbClr val="002060"/>
              </a:solidFill>
              <a:latin typeface="Arial" charset="0"/>
              <a:cs typeface="Arial" charset="0"/>
            </a:endParaRPr>
          </a:p>
          <a:p>
            <a:pPr algn="just"/>
            <a:r>
              <a:rPr lang="el-GR" sz="2400" smtClean="0">
                <a:solidFill>
                  <a:srgbClr val="002060"/>
                </a:solidFill>
                <a:latin typeface="Arial" charset="0"/>
                <a:cs typeface="Arial" charset="0"/>
              </a:rPr>
              <a:t>Ένα προσαρμοσμένο κείμενο που έχει απλοποιηθεί σε μεγάλο βαθμό για να μη λειτουργήσει περιοριστικά θα πρέπει να εμπλουτιστεί και να επενδυθεί με ποικίλα  μέσα (εικόνα, μουσική, ήχο, οπτικοποίηση,  δραματοποίηση, αντικείμενα αναφοράς, κ.α) και δραστηριότητες που δεν εστιάζουν μόνο στην ανάγνωση του κειμένου, ώστε να υποστηρίζεται η ενεργός συμμετοχή, η κατανόηση, η μαθησιακή και εκπαιδευτική διαδικασία όλων των παιδιών. Η προσαρμογή  κειμένων δε θα πρέπει να αποτελεί κύρια και μοναδική πρακτική διαφοροποίησης και κυρίως να μην εφαρμόζεται με τρόπο μονοδιάστατο. </a:t>
            </a:r>
          </a:p>
          <a:p>
            <a:pPr algn="just">
              <a:buFont typeface="Arial" charset="0"/>
              <a:buNone/>
            </a:pPr>
            <a:r>
              <a:rPr lang="el-GR" sz="2400" smtClean="0">
                <a:solidFill>
                  <a:srgbClr val="002060"/>
                </a:solidFill>
                <a:latin typeface="Arial" charset="0"/>
                <a:cs typeface="Arial" charset="0"/>
              </a:rPr>
              <a: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981075"/>
          </a:xfrm>
        </p:spPr>
        <p:txBody>
          <a:bodyPr>
            <a:noAutofit/>
          </a:bodyPr>
          <a:lstStyle/>
          <a:p>
            <a:r>
              <a:rPr lang="el-GR" sz="3600" b="1" smtClean="0">
                <a:solidFill>
                  <a:srgbClr val="002060"/>
                </a:solidFill>
              </a:rPr>
              <a:t>Στρατηγικές διαφοροποίησης για μαθητές με νοητική αναπηρία </a:t>
            </a:r>
          </a:p>
        </p:txBody>
      </p:sp>
      <p:sp>
        <p:nvSpPr>
          <p:cNvPr id="3" name="2 - Θέση περιεχομένου"/>
          <p:cNvSpPr>
            <a:spLocks noGrp="1"/>
          </p:cNvSpPr>
          <p:nvPr>
            <p:ph idx="1"/>
          </p:nvPr>
        </p:nvSpPr>
        <p:spPr>
          <a:xfrm>
            <a:off x="0" y="981075"/>
            <a:ext cx="8686800" cy="5145088"/>
          </a:xfrm>
        </p:spPr>
        <p:txBody>
          <a:bodyPr>
            <a:normAutofit lnSpcReduction="10000"/>
          </a:bodyPr>
          <a:lstStyle/>
          <a:p>
            <a:pPr>
              <a:lnSpc>
                <a:spcPct val="80000"/>
              </a:lnSpc>
              <a:buFont typeface="Arial" charset="0"/>
              <a:buNone/>
            </a:pPr>
            <a:r>
              <a:rPr lang="el-GR" sz="3000" b="1" smtClean="0">
                <a:solidFill>
                  <a:srgbClr val="002060"/>
                </a:solidFill>
                <a:latin typeface="Arial" charset="0"/>
                <a:cs typeface="Arial" charset="0"/>
              </a:rPr>
              <a:t>                   </a:t>
            </a:r>
          </a:p>
          <a:p>
            <a:pPr>
              <a:lnSpc>
                <a:spcPct val="80000"/>
              </a:lnSpc>
              <a:buFont typeface="Arial" charset="0"/>
              <a:buNone/>
            </a:pPr>
            <a:r>
              <a:rPr lang="el-GR" sz="3000" b="1" smtClean="0">
                <a:solidFill>
                  <a:srgbClr val="002060"/>
                </a:solidFill>
                <a:latin typeface="Arial" charset="0"/>
                <a:cs typeface="Arial" charset="0"/>
              </a:rPr>
              <a:t>                   </a:t>
            </a:r>
            <a:r>
              <a:rPr lang="el-GR" sz="2600" b="1" smtClean="0">
                <a:solidFill>
                  <a:srgbClr val="002060"/>
                </a:solidFill>
                <a:latin typeface="Arial" charset="0"/>
                <a:cs typeface="Arial" charset="0"/>
              </a:rPr>
              <a:t>Προσαρμογή κειμένου</a:t>
            </a:r>
          </a:p>
          <a:p>
            <a:pPr>
              <a:lnSpc>
                <a:spcPct val="80000"/>
              </a:lnSpc>
              <a:buFont typeface="Arial" charset="0"/>
              <a:buNone/>
            </a:pPr>
            <a:endParaRPr lang="el-GR" sz="2600" smtClean="0">
              <a:solidFill>
                <a:srgbClr val="002060"/>
              </a:solidFill>
              <a:latin typeface="Arial" charset="0"/>
              <a:cs typeface="Arial" charset="0"/>
            </a:endParaRPr>
          </a:p>
          <a:p>
            <a:pPr algn="just">
              <a:lnSpc>
                <a:spcPct val="80000"/>
              </a:lnSpc>
            </a:pPr>
            <a:r>
              <a:rPr lang="el-GR" sz="2200" smtClean="0">
                <a:solidFill>
                  <a:srgbClr val="002060"/>
                </a:solidFill>
                <a:latin typeface="Arial" charset="0"/>
                <a:cs typeface="Arial" charset="0"/>
              </a:rPr>
              <a:t>Μια μέθοδος προσαρμογής κειμένου είναι η μέθοδος  </a:t>
            </a:r>
            <a:r>
              <a:rPr lang="en-US" sz="2200" smtClean="0">
                <a:solidFill>
                  <a:srgbClr val="002060"/>
                </a:solidFill>
                <a:latin typeface="Arial" charset="0"/>
                <a:cs typeface="Arial" charset="0"/>
              </a:rPr>
              <a:t>easy to read </a:t>
            </a:r>
            <a:r>
              <a:rPr lang="el-GR" sz="2200" smtClean="0">
                <a:solidFill>
                  <a:srgbClr val="002060"/>
                </a:solidFill>
                <a:latin typeface="Arial" charset="0"/>
                <a:cs typeface="Arial" charset="0"/>
              </a:rPr>
              <a:t>– κείμενο για όλους που διέπεται από συγκεκριμένες αρχές. Ο εκπαιδευτικός μπορεί να αξιοποιεί αυτές τις αρχές οι οποίες όμως θα πρέπει να προσεγγίζονται κριτικά, με ευελιξία, γιατί οι μαθητές  με νοητική αναπηρία διαφέρουν μεταξύ τους. </a:t>
            </a:r>
            <a:endParaRPr lang="en-US" sz="2200" smtClean="0">
              <a:solidFill>
                <a:srgbClr val="002060"/>
              </a:solidFill>
              <a:latin typeface="Arial" charset="0"/>
              <a:cs typeface="Arial" charset="0"/>
            </a:endParaRPr>
          </a:p>
          <a:p>
            <a:pPr algn="just">
              <a:lnSpc>
                <a:spcPct val="80000"/>
              </a:lnSpc>
            </a:pPr>
            <a:endParaRPr lang="en-US" sz="2200" smtClean="0">
              <a:solidFill>
                <a:srgbClr val="002060"/>
              </a:solidFill>
              <a:latin typeface="Arial" charset="0"/>
              <a:cs typeface="Arial" charset="0"/>
            </a:endParaRPr>
          </a:p>
          <a:p>
            <a:pPr>
              <a:lnSpc>
                <a:spcPct val="80000"/>
              </a:lnSpc>
            </a:pPr>
            <a:r>
              <a:rPr lang="en-US" sz="2200" u="sng" smtClean="0">
                <a:hlinkClick r:id="rId2"/>
              </a:rPr>
              <a:t>http://www.inspiredservices.org.uk/Information%20for%20all.pdf</a:t>
            </a:r>
            <a:r>
              <a:rPr lang="el-GR" sz="2200" u="sng" smtClean="0">
                <a:hlinkClick r:id="rId2"/>
              </a:rPr>
              <a:t> </a:t>
            </a:r>
            <a:endParaRPr lang="en-US" sz="2200" u="sng" smtClean="0"/>
          </a:p>
          <a:p>
            <a:pPr>
              <a:lnSpc>
                <a:spcPct val="80000"/>
              </a:lnSpc>
            </a:pPr>
            <a:r>
              <a:rPr lang="en-US" sz="2200" u="sng" smtClean="0">
                <a:hlinkClick r:id="rId3"/>
              </a:rPr>
              <a:t>http://odi.dwp.gov.uk/docs/iod/easy-read-guidance.pdf</a:t>
            </a:r>
            <a:r>
              <a:rPr lang="el-GR" sz="2200" u="sng" smtClean="0"/>
              <a:t> </a:t>
            </a:r>
            <a:r>
              <a:rPr lang="en-US" sz="2200" u="sng" smtClean="0"/>
              <a:t> </a:t>
            </a:r>
          </a:p>
          <a:p>
            <a:pPr>
              <a:lnSpc>
                <a:spcPct val="80000"/>
              </a:lnSpc>
            </a:pPr>
            <a:r>
              <a:rPr lang="en-US" sz="2200" u="sng" smtClean="0">
                <a:hlinkClick r:id="rId4"/>
              </a:rPr>
              <a:t>http://www.prosvasimo.gr/wp-content/uploads/2013/07/kales-praktikes-noitiki.zip</a:t>
            </a:r>
            <a:endParaRPr lang="en-US" sz="2200" u="sng" smtClean="0"/>
          </a:p>
          <a:p>
            <a:pPr>
              <a:lnSpc>
                <a:spcPct val="80000"/>
              </a:lnSpc>
            </a:pPr>
            <a:r>
              <a:rPr lang="en-US" sz="2200" smtClean="0">
                <a:hlinkClick r:id="rId5"/>
              </a:rPr>
              <a:t>http://www.prosvasimo.gr/wp-content/uploads/2013/07/upodeigm-didaskalies-nohtikh.rar</a:t>
            </a:r>
            <a:r>
              <a:rPr lang="en-US" sz="2200" smtClean="0"/>
              <a:t> </a:t>
            </a:r>
            <a:endParaRPr lang="el-GR" sz="2200" smtClean="0"/>
          </a:p>
          <a:p>
            <a:pPr>
              <a:lnSpc>
                <a:spcPct val="80000"/>
              </a:lnSpc>
              <a:buFont typeface="Arial" charset="0"/>
              <a:buNone/>
            </a:pPr>
            <a:r>
              <a:rPr lang="en-US" sz="2200" smtClean="0"/>
              <a:t> </a:t>
            </a:r>
            <a:endParaRPr lang="el-GR" sz="2200" smtClean="0"/>
          </a:p>
          <a:p>
            <a:pPr algn="just">
              <a:lnSpc>
                <a:spcPct val="80000"/>
              </a:lnSpc>
            </a:pPr>
            <a:endParaRPr lang="el-GR" sz="220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052513"/>
          </a:xfrm>
        </p:spPr>
        <p:txBody>
          <a:bodyPr>
            <a:noAutofit/>
          </a:bodyPr>
          <a:lstStyle/>
          <a:p>
            <a:r>
              <a:rPr lang="el-GR" sz="3600" b="1" smtClean="0">
                <a:solidFill>
                  <a:srgbClr val="002060"/>
                </a:solidFill>
              </a:rPr>
              <a:t/>
            </a:r>
            <a:br>
              <a:rPr lang="el-GR" sz="3600" b="1" smtClean="0">
                <a:solidFill>
                  <a:srgbClr val="002060"/>
                </a:solidFill>
              </a:rPr>
            </a:br>
            <a:r>
              <a:rPr lang="el-GR" sz="3600" b="1" smtClean="0">
                <a:solidFill>
                  <a:srgbClr val="002060"/>
                </a:solidFill>
              </a:rPr>
              <a:t/>
            </a:r>
            <a:br>
              <a:rPr lang="el-GR" sz="3600" b="1" smtClean="0">
                <a:solidFill>
                  <a:srgbClr val="002060"/>
                </a:solidFill>
              </a:rPr>
            </a:br>
            <a:r>
              <a:rPr lang="el-GR" sz="3600" b="1" smtClean="0">
                <a:solidFill>
                  <a:srgbClr val="002060"/>
                </a:solidFill>
              </a:rPr>
              <a:t>Στρατηγικές διαφοροποίησης για μαθητές με</a:t>
            </a:r>
            <a:r>
              <a:rPr lang="el-GR" sz="3200" b="1" smtClean="0">
                <a:solidFill>
                  <a:srgbClr val="002060"/>
                </a:solidFill>
              </a:rPr>
              <a:t> </a:t>
            </a:r>
            <a:r>
              <a:rPr lang="el-GR" sz="3600" b="1" smtClean="0">
                <a:solidFill>
                  <a:srgbClr val="002060"/>
                </a:solidFill>
              </a:rPr>
              <a:t>νοητική αναπηρία</a:t>
            </a:r>
            <a:r>
              <a:rPr lang="el-GR" sz="3200" b="1" smtClean="0">
                <a:solidFill>
                  <a:srgbClr val="002060"/>
                </a:solidFill>
              </a:rPr>
              <a:t> </a:t>
            </a:r>
          </a:p>
        </p:txBody>
      </p:sp>
      <p:sp>
        <p:nvSpPr>
          <p:cNvPr id="175106" name="2 - Θέση περιεχομένου"/>
          <p:cNvSpPr>
            <a:spLocks noGrp="1"/>
          </p:cNvSpPr>
          <p:nvPr>
            <p:ph idx="1"/>
          </p:nvPr>
        </p:nvSpPr>
        <p:spPr>
          <a:xfrm>
            <a:off x="0" y="1773238"/>
            <a:ext cx="9144000" cy="5084762"/>
          </a:xfrm>
        </p:spPr>
        <p:txBody>
          <a:bodyPr/>
          <a:lstStyle/>
          <a:p>
            <a:pPr>
              <a:spcBef>
                <a:spcPct val="0"/>
              </a:spcBef>
            </a:pPr>
            <a:endParaRPr lang="el-GR" sz="2400" b="1" u="sng" smtClean="0">
              <a:solidFill>
                <a:srgbClr val="002060"/>
              </a:solidFill>
              <a:latin typeface="Arial" charset="0"/>
              <a:cs typeface="Arial" charset="0"/>
            </a:endParaRPr>
          </a:p>
          <a:p>
            <a:pPr>
              <a:spcBef>
                <a:spcPct val="0"/>
              </a:spcBef>
            </a:pPr>
            <a:r>
              <a:rPr lang="el-GR" sz="2400" b="1" u="sng" smtClean="0">
                <a:solidFill>
                  <a:srgbClr val="002060"/>
                </a:solidFill>
                <a:latin typeface="Arial" charset="0"/>
                <a:cs typeface="Arial" charset="0"/>
              </a:rPr>
              <a:t>Πολυαισθητηριακή προσέγγιση της διδασκαλίας</a:t>
            </a:r>
            <a:r>
              <a:rPr lang="el-GR" sz="2400" b="1" smtClean="0">
                <a:solidFill>
                  <a:srgbClr val="002060"/>
                </a:solidFill>
                <a:latin typeface="Arial" charset="0"/>
                <a:cs typeface="Arial" charset="0"/>
              </a:rPr>
              <a:t>: </a:t>
            </a:r>
          </a:p>
          <a:p>
            <a:pPr>
              <a:spcBef>
                <a:spcPct val="0"/>
              </a:spcBef>
              <a:buFont typeface="Arial" charset="0"/>
              <a:buNone/>
            </a:pPr>
            <a:r>
              <a:rPr lang="el-GR" sz="2400" smtClean="0">
                <a:solidFill>
                  <a:srgbClr val="002060"/>
                </a:solidFill>
                <a:latin typeface="Arial" charset="0"/>
                <a:cs typeface="Arial" charset="0"/>
              </a:rPr>
              <a:t>    αφορά στην ενεργοποίηση όλων των αισθήσεων των μαθητών κατά τη διδασκαλία με οπτικά, απτικά, ακουστικά, κ.α ερεθίσματα-μέσα και υλικά. Πρόκειται για διαφοροποίηση  κυρίως της διαδικασίας και του τελικού προϊόντος.</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p:cNvSpPr>
          <p:nvPr>
            <p:ph type="title"/>
          </p:nvPr>
        </p:nvSpPr>
        <p:spPr>
          <a:xfrm>
            <a:off x="0" y="274638"/>
            <a:ext cx="8964613" cy="1143000"/>
          </a:xfrm>
        </p:spPr>
        <p:txBody>
          <a:bodyPr/>
          <a:lstStyle/>
          <a:p>
            <a:r>
              <a:rPr lang="el-GR" sz="3200" b="1" smtClean="0">
                <a:solidFill>
                  <a:srgbClr val="002060"/>
                </a:solidFill>
              </a:rPr>
              <a:t>Στρατηγικές διαφοροποίησης για μαθητές με νοητική αναπηρία </a:t>
            </a:r>
            <a:br>
              <a:rPr lang="el-GR" sz="3200" b="1" smtClean="0">
                <a:solidFill>
                  <a:srgbClr val="002060"/>
                </a:solidFill>
              </a:rPr>
            </a:br>
            <a:endParaRPr lang="el-GR" sz="3200" b="1" smtClean="0">
              <a:solidFill>
                <a:srgbClr val="002060"/>
              </a:solidFill>
            </a:endParaRPr>
          </a:p>
        </p:txBody>
      </p:sp>
      <p:sp>
        <p:nvSpPr>
          <p:cNvPr id="185347" name="Rectangle 3"/>
          <p:cNvSpPr>
            <a:spLocks noGrp="1"/>
          </p:cNvSpPr>
          <p:nvPr>
            <p:ph type="body" idx="1"/>
          </p:nvPr>
        </p:nvSpPr>
        <p:spPr/>
        <p:txBody>
          <a:bodyPr/>
          <a:lstStyle/>
          <a:p>
            <a:pPr algn="just">
              <a:lnSpc>
                <a:spcPct val="90000"/>
              </a:lnSpc>
              <a:spcBef>
                <a:spcPct val="0"/>
              </a:spcBef>
            </a:pPr>
            <a:r>
              <a:rPr lang="el-GR" sz="2400" b="1" smtClean="0">
                <a:solidFill>
                  <a:srgbClr val="002060"/>
                </a:solidFill>
                <a:latin typeface="Arial" charset="0"/>
                <a:cs typeface="Arial" charset="0"/>
              </a:rPr>
              <a:t>Βασικές αρχές πολυαισθητηριακής διδασκαλίας</a:t>
            </a:r>
            <a:r>
              <a:rPr lang="el-GR" sz="2400" smtClean="0">
                <a:solidFill>
                  <a:srgbClr val="002060"/>
                </a:solidFill>
                <a:latin typeface="Arial" charset="0"/>
                <a:cs typeface="Arial" charset="0"/>
              </a:rPr>
              <a:t> είναι:</a:t>
            </a:r>
          </a:p>
          <a:p>
            <a:pPr algn="just">
              <a:lnSpc>
                <a:spcPct val="90000"/>
              </a:lnSpc>
              <a:spcBef>
                <a:spcPct val="0"/>
              </a:spcBef>
              <a:buFontTx/>
              <a:buChar char="-"/>
            </a:pPr>
            <a:r>
              <a:rPr lang="el-GR" sz="2400" smtClean="0">
                <a:solidFill>
                  <a:srgbClr val="002060"/>
                </a:solidFill>
                <a:latin typeface="Arial" charset="0"/>
                <a:cs typeface="Arial" charset="0"/>
              </a:rPr>
              <a:t>Ταυτόχρονη χρήση ερεθισμάτων (οπτικά, ακουστικά, κ.α).</a:t>
            </a:r>
          </a:p>
          <a:p>
            <a:pPr algn="just">
              <a:lnSpc>
                <a:spcPct val="90000"/>
              </a:lnSpc>
              <a:spcBef>
                <a:spcPct val="0"/>
              </a:spcBef>
              <a:buFontTx/>
              <a:buChar char="-"/>
            </a:pPr>
            <a:r>
              <a:rPr lang="el-GR" sz="2400" smtClean="0">
                <a:solidFill>
                  <a:srgbClr val="002060"/>
                </a:solidFill>
                <a:latin typeface="Arial" charset="0"/>
                <a:cs typeface="Arial" charset="0"/>
              </a:rPr>
              <a:t> Οργάνωση του υλικού από το απλό στο σύνθετο.</a:t>
            </a:r>
          </a:p>
          <a:p>
            <a:pPr algn="just">
              <a:lnSpc>
                <a:spcPct val="90000"/>
              </a:lnSpc>
              <a:spcBef>
                <a:spcPct val="0"/>
              </a:spcBef>
              <a:buFontTx/>
              <a:buChar char="-"/>
            </a:pPr>
            <a:r>
              <a:rPr lang="el-GR" sz="2400" smtClean="0">
                <a:solidFill>
                  <a:srgbClr val="002060"/>
                </a:solidFill>
                <a:latin typeface="Arial" charset="0"/>
                <a:cs typeface="Arial" charset="0"/>
              </a:rPr>
              <a:t> Διδασκαλία νέων εννοιών βασισμένη στην προηγούμενη γνώση.</a:t>
            </a:r>
          </a:p>
          <a:p>
            <a:pPr algn="just">
              <a:lnSpc>
                <a:spcPct val="90000"/>
              </a:lnSpc>
              <a:spcBef>
                <a:spcPct val="0"/>
              </a:spcBef>
              <a:buFontTx/>
              <a:buChar char="-"/>
            </a:pPr>
            <a:r>
              <a:rPr lang="el-GR" sz="2400" smtClean="0">
                <a:solidFill>
                  <a:srgbClr val="002060"/>
                </a:solidFill>
                <a:latin typeface="Arial" charset="0"/>
                <a:cs typeface="Arial" charset="0"/>
              </a:rPr>
              <a:t>Συστηματικές επαναλήψεις για ενίσχυση της μνήμης.</a:t>
            </a:r>
          </a:p>
          <a:p>
            <a:pPr algn="just">
              <a:lnSpc>
                <a:spcPct val="90000"/>
              </a:lnSpc>
              <a:spcBef>
                <a:spcPct val="0"/>
              </a:spcBef>
              <a:buFontTx/>
              <a:buChar char="-"/>
            </a:pPr>
            <a:r>
              <a:rPr lang="el-GR" sz="2400" smtClean="0">
                <a:solidFill>
                  <a:srgbClr val="002060"/>
                </a:solidFill>
                <a:latin typeface="Arial" charset="0"/>
                <a:cs typeface="Arial" charset="0"/>
              </a:rPr>
              <a:t> Άμεση διδασκαλία με συνεχή αλληλεπίδραση  εκπαιδευτικού – μαθητή.</a:t>
            </a:r>
          </a:p>
          <a:p>
            <a:pPr algn="just">
              <a:lnSpc>
                <a:spcPct val="90000"/>
              </a:lnSpc>
              <a:spcBef>
                <a:spcPct val="0"/>
              </a:spcBef>
              <a:buFontTx/>
              <a:buChar char="-"/>
            </a:pPr>
            <a:r>
              <a:rPr lang="el-GR" sz="2400" smtClean="0">
                <a:solidFill>
                  <a:srgbClr val="002060"/>
                </a:solidFill>
                <a:latin typeface="Arial" charset="0"/>
                <a:cs typeface="Arial" charset="0"/>
              </a:rPr>
              <a:t>Διδασκαλία συνθετικού και αναλυτικού τρόπου σκέψης (από το μέρος στο όλο, από το όλο στο μέρος).</a:t>
            </a:r>
          </a:p>
          <a:p>
            <a:pPr algn="just">
              <a:lnSpc>
                <a:spcPct val="90000"/>
              </a:lnSpc>
              <a:spcBef>
                <a:spcPct val="0"/>
              </a:spcBef>
              <a:buFont typeface="Arial" charset="0"/>
              <a:buNone/>
            </a:pPr>
            <a:r>
              <a:rPr lang="el-GR" sz="2400" smtClean="0">
                <a:solidFill>
                  <a:srgbClr val="002060"/>
                </a:solidFill>
                <a:latin typeface="Arial" charset="0"/>
                <a:cs typeface="Arial" charset="0"/>
              </a:rPr>
              <a:t>-   Χρήση αντικειμένων αναφοράς</a:t>
            </a:r>
          </a:p>
          <a:p>
            <a:pPr>
              <a:lnSpc>
                <a:spcPct val="90000"/>
              </a:lnSpc>
              <a:spcBef>
                <a:spcPct val="0"/>
              </a:spcBef>
            </a:pPr>
            <a:endParaRPr lang="el-GR" sz="2400" smtClean="0">
              <a:latin typeface="Arial" charset="0"/>
              <a:cs typeface="Arial" charset="0"/>
            </a:endParaRPr>
          </a:p>
          <a:p>
            <a:pPr>
              <a:lnSpc>
                <a:spcPct val="90000"/>
              </a:lnSpc>
            </a:pPr>
            <a:endParaRPr lang="el-GR" sz="2400" smtClean="0">
              <a:latin typeface="Arial" charset="0"/>
              <a:cs typeface="Arial" charset="0"/>
            </a:endParaRPr>
          </a:p>
          <a:p>
            <a:pPr>
              <a:lnSpc>
                <a:spcPct val="90000"/>
              </a:lnSpc>
            </a:pPr>
            <a:endParaRPr lang="el-GR"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765175"/>
          </a:xfrm>
        </p:spPr>
        <p:txBody>
          <a:bodyPr>
            <a:noAutofit/>
          </a:bodyPr>
          <a:lstStyle/>
          <a:p>
            <a:r>
              <a:rPr lang="el-GR" sz="3600" b="1" smtClean="0">
                <a:solidFill>
                  <a:srgbClr val="002060"/>
                </a:solidFill>
              </a:rPr>
              <a:t/>
            </a:r>
            <a:br>
              <a:rPr lang="el-GR" sz="3600" b="1" smtClean="0">
                <a:solidFill>
                  <a:srgbClr val="002060"/>
                </a:solidFill>
              </a:rPr>
            </a:br>
            <a:r>
              <a:rPr lang="el-GR" sz="3200" b="1" smtClean="0">
                <a:solidFill>
                  <a:srgbClr val="002060"/>
                </a:solidFill>
              </a:rPr>
              <a:t/>
            </a:r>
            <a:br>
              <a:rPr lang="el-GR" sz="3200" b="1" smtClean="0">
                <a:solidFill>
                  <a:srgbClr val="002060"/>
                </a:solidFill>
              </a:rPr>
            </a:br>
            <a:r>
              <a:rPr lang="el-GR" sz="3600" b="1" smtClean="0">
                <a:solidFill>
                  <a:srgbClr val="002060"/>
                </a:solidFill>
              </a:rPr>
              <a:t>Στρατηγικές διαφοροποίησης για μαθητές με νοητική αναπηρία</a:t>
            </a:r>
            <a:r>
              <a:rPr lang="el-GR" sz="3200" b="1" smtClean="0">
                <a:solidFill>
                  <a:srgbClr val="002060"/>
                </a:solidFill>
              </a:rPr>
              <a:t> </a:t>
            </a:r>
          </a:p>
        </p:txBody>
      </p:sp>
      <p:sp>
        <p:nvSpPr>
          <p:cNvPr id="3" name="2 - Θέση περιεχομένου"/>
          <p:cNvSpPr>
            <a:spLocks noGrp="1"/>
          </p:cNvSpPr>
          <p:nvPr>
            <p:ph idx="1"/>
          </p:nvPr>
        </p:nvSpPr>
        <p:spPr>
          <a:xfrm>
            <a:off x="0" y="1557338"/>
            <a:ext cx="9144000" cy="5300662"/>
          </a:xfrm>
        </p:spPr>
        <p:txBody>
          <a:bodyPr>
            <a:noAutofit/>
          </a:bodyPr>
          <a:lstStyle/>
          <a:p>
            <a:pPr algn="just">
              <a:spcBef>
                <a:spcPct val="0"/>
              </a:spcBef>
            </a:pPr>
            <a:endParaRPr lang="el-GR" sz="2300" b="1" u="sng" smtClean="0">
              <a:solidFill>
                <a:srgbClr val="002060"/>
              </a:solidFill>
              <a:latin typeface="Arial" charset="0"/>
              <a:cs typeface="Arial" charset="0"/>
            </a:endParaRPr>
          </a:p>
          <a:p>
            <a:pPr algn="just">
              <a:spcBef>
                <a:spcPct val="0"/>
              </a:spcBef>
            </a:pPr>
            <a:endParaRPr lang="el-GR" sz="2300" b="1" u="sng" smtClean="0">
              <a:solidFill>
                <a:srgbClr val="002060"/>
              </a:solidFill>
              <a:latin typeface="Arial" charset="0"/>
              <a:cs typeface="Arial" charset="0"/>
            </a:endParaRPr>
          </a:p>
          <a:p>
            <a:pPr algn="just">
              <a:spcBef>
                <a:spcPct val="0"/>
              </a:spcBef>
            </a:pPr>
            <a:r>
              <a:rPr lang="el-GR" sz="2300" b="1" u="sng" smtClean="0">
                <a:solidFill>
                  <a:srgbClr val="002060"/>
                </a:solidFill>
                <a:latin typeface="Arial" charset="0"/>
                <a:cs typeface="Arial" charset="0"/>
              </a:rPr>
              <a:t>Οπτικοποίηση της πληροφορίας</a:t>
            </a:r>
            <a:r>
              <a:rPr lang="el-GR" sz="2300" smtClean="0">
                <a:solidFill>
                  <a:srgbClr val="002060"/>
                </a:solidFill>
                <a:latin typeface="Arial" charset="0"/>
                <a:cs typeface="Arial" charset="0"/>
              </a:rPr>
              <a:t>: αφορά στη διαφοροποίηση της διδασκαλίας  σε όλα τα επίπεδα: περιεχόμενο, διαδικασία, μέσα και υλικά και αποτέλεσμα. Το περιεχόμενο διδασκαλίας παρουσιάζεται: με  εικόνες φωτογραφίες, σκίτσα, καρτέλες, σύμβολα, χάρτες, διαγράμματα, πίνακες, κ.α. Για παράδειγμα για τη φωνολογική ενημερότητα τα παιδιά ομαδοποιούν εικόνες που αρχίζουν ή τελειώνουν από την ίδια συλλαβή, ή φώνημα ή γράφημα ή που αρχίζουν από μια δοσμένη συλλαβή ή  φώνημα ή γράφημα</a:t>
            </a:r>
          </a:p>
          <a:p>
            <a:pPr algn="just">
              <a:spcBef>
                <a:spcPct val="0"/>
              </a:spcBef>
              <a:buFont typeface="Arial" charset="0"/>
              <a:buNone/>
            </a:pPr>
            <a:endParaRPr lang="el-GR" sz="2300" smtClean="0">
              <a:solidFill>
                <a:srgbClr val="002060"/>
              </a:solidFill>
              <a:latin typeface="Arial" charset="0"/>
              <a:cs typeface="Arial" charset="0"/>
            </a:endParaRPr>
          </a:p>
          <a:p>
            <a:pPr algn="just">
              <a:spcBef>
                <a:spcPct val="0"/>
              </a:spcBef>
            </a:pPr>
            <a:r>
              <a:rPr lang="el-GR" sz="2300" smtClean="0">
                <a:solidFill>
                  <a:srgbClr val="002060"/>
                </a:solidFill>
                <a:latin typeface="Arial" charset="0"/>
                <a:cs typeface="Arial" charset="0"/>
              </a:rPr>
              <a:t> </a:t>
            </a:r>
            <a:endParaRPr lang="el-GR" sz="230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74638"/>
            <a:ext cx="9144000" cy="850900"/>
          </a:xfrm>
        </p:spPr>
        <p:txBody>
          <a:bodyPr>
            <a:normAutofit fontScale="90000"/>
          </a:bodyPr>
          <a:lstStyle/>
          <a:p>
            <a:r>
              <a:rPr lang="el-GR" sz="3600" b="1" smtClean="0">
                <a:solidFill>
                  <a:srgbClr val="002060"/>
                </a:solidFill>
              </a:rPr>
              <a:t>Στρατηγικές διαφοροποίησης για μαθητές με νοητική αναπηρία </a:t>
            </a:r>
          </a:p>
        </p:txBody>
      </p:sp>
      <p:sp>
        <p:nvSpPr>
          <p:cNvPr id="3" name="2 - Θέση περιεχομένου"/>
          <p:cNvSpPr>
            <a:spLocks noGrp="1"/>
          </p:cNvSpPr>
          <p:nvPr>
            <p:ph idx="1"/>
          </p:nvPr>
        </p:nvSpPr>
        <p:spPr>
          <a:xfrm>
            <a:off x="0" y="1341438"/>
            <a:ext cx="9144000" cy="5516562"/>
          </a:xfrm>
        </p:spPr>
        <p:txBody>
          <a:bodyPr>
            <a:normAutofit/>
          </a:bodyPr>
          <a:lstStyle/>
          <a:p>
            <a:pPr algn="just">
              <a:lnSpc>
                <a:spcPct val="90000"/>
              </a:lnSpc>
            </a:pPr>
            <a:endParaRPr lang="el-GR" sz="2300" b="1" u="sng" smtClean="0">
              <a:solidFill>
                <a:srgbClr val="002060"/>
              </a:solidFill>
              <a:latin typeface="Arial" charset="0"/>
              <a:cs typeface="Arial" charset="0"/>
            </a:endParaRPr>
          </a:p>
          <a:p>
            <a:pPr algn="just">
              <a:lnSpc>
                <a:spcPct val="90000"/>
              </a:lnSpc>
            </a:pPr>
            <a:endParaRPr lang="el-GR" sz="2300" b="1" u="sng" smtClean="0">
              <a:solidFill>
                <a:srgbClr val="002060"/>
              </a:solidFill>
              <a:latin typeface="Arial" charset="0"/>
              <a:cs typeface="Arial" charset="0"/>
            </a:endParaRPr>
          </a:p>
          <a:p>
            <a:pPr algn="just">
              <a:lnSpc>
                <a:spcPct val="90000"/>
              </a:lnSpc>
            </a:pPr>
            <a:r>
              <a:rPr lang="el-GR" sz="2300" b="1" u="sng" smtClean="0">
                <a:solidFill>
                  <a:srgbClr val="002060"/>
                </a:solidFill>
                <a:latin typeface="Arial" charset="0"/>
                <a:cs typeface="Arial" charset="0"/>
              </a:rPr>
              <a:t>Συστηματική καθοδήγηση</a:t>
            </a:r>
            <a:r>
              <a:rPr lang="el-GR" sz="2300" b="1" smtClean="0">
                <a:solidFill>
                  <a:srgbClr val="002060"/>
                </a:solidFill>
                <a:latin typeface="Arial" charset="0"/>
                <a:cs typeface="Arial" charset="0"/>
              </a:rPr>
              <a:t>: </a:t>
            </a:r>
            <a:r>
              <a:rPr lang="el-GR" sz="2300" smtClean="0">
                <a:solidFill>
                  <a:srgbClr val="002060"/>
                </a:solidFill>
                <a:latin typeface="Arial" charset="0"/>
                <a:cs typeface="Arial" charset="0"/>
              </a:rPr>
              <a:t>στρατηγική εκπαίδευσης μαθητών με ν.α κατάλληλη κυρίως για επαγγελματικές δεξιότητες. Αφορά στην εκτέλεση-επίδειξη της δραστηριότητας από τον εκπαιδευτικό που στη συνέχεια παραχωρεί τη θέση στο μαθητή για να εκτελέσει τη δραστηριότητα, η οποία επαναλαμβάνεται όσες φορές χρειαστεί μέχρι να την εκτελέσει χωρίς βοήθεια. Παράδειγμα συστηματικής καθοδήγησης η συναρμολόγηση ενός αυτοκινήτου ή φρένου ποδηλάτου, κ.</a:t>
            </a:r>
            <a:r>
              <a:rPr lang="el-GR" sz="2200" smtClean="0">
                <a:solidFill>
                  <a:srgbClr val="002060"/>
                </a:solidFill>
                <a:latin typeface="Arial" charset="0"/>
                <a:cs typeface="Arial" charset="0"/>
              </a:rPr>
              <a:t>α.</a:t>
            </a:r>
          </a:p>
          <a:p>
            <a:pPr algn="just">
              <a:lnSpc>
                <a:spcPct val="90000"/>
              </a:lnSpc>
              <a:buFont typeface="Arial" charset="0"/>
              <a:buNone/>
            </a:pPr>
            <a:r>
              <a:rPr lang="el-GR" sz="2200" smtClean="0"/>
              <a:t>     </a:t>
            </a:r>
            <a:r>
              <a:rPr lang="en-US" sz="2200" smtClean="0">
                <a:hlinkClick r:id="rId2"/>
              </a:rPr>
              <a:t> http://www.prosvasimo.gr/wp-content/uploads/2013/07/upodeigm-didaskalies-nohtikh.rar</a:t>
            </a:r>
            <a:endParaRPr lang="el-GR" sz="2200" smtClean="0">
              <a:solidFill>
                <a:srgbClr val="002060"/>
              </a:solidFill>
              <a:latin typeface="Arial" charset="0"/>
              <a:cs typeface="Arial"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74638"/>
            <a:ext cx="9144000" cy="850900"/>
          </a:xfrm>
        </p:spPr>
        <p:txBody>
          <a:bodyPr>
            <a:noAutofit/>
          </a:bodyPr>
          <a:lstStyle/>
          <a:p>
            <a:r>
              <a:rPr lang="el-GR" sz="3600" b="1" smtClean="0">
                <a:solidFill>
                  <a:srgbClr val="002060"/>
                </a:solidFill>
              </a:rPr>
              <a:t>Στρατηγικές διαφοροποίησης για μαθητές με νοητική αναπηρία </a:t>
            </a:r>
          </a:p>
        </p:txBody>
      </p:sp>
      <p:sp>
        <p:nvSpPr>
          <p:cNvPr id="3" name="2 - Θέση περιεχομένου"/>
          <p:cNvSpPr>
            <a:spLocks noGrp="1"/>
          </p:cNvSpPr>
          <p:nvPr>
            <p:ph idx="1"/>
          </p:nvPr>
        </p:nvSpPr>
        <p:spPr>
          <a:xfrm>
            <a:off x="179388" y="1268413"/>
            <a:ext cx="8713787" cy="5473700"/>
          </a:xfrm>
        </p:spPr>
        <p:txBody>
          <a:bodyPr>
            <a:noAutofit/>
          </a:bodyPr>
          <a:lstStyle/>
          <a:p>
            <a:pPr algn="just"/>
            <a:r>
              <a:rPr lang="el-GR" sz="2400" b="1" u="sng" smtClean="0">
                <a:solidFill>
                  <a:srgbClr val="002060"/>
                </a:solidFill>
                <a:latin typeface="Arial" charset="0"/>
                <a:cs typeface="Arial" charset="0"/>
              </a:rPr>
              <a:t>Εναλλακτικά συστήματα επικοινωνίας</a:t>
            </a:r>
            <a:r>
              <a:rPr lang="el-GR" sz="2400" smtClean="0">
                <a:solidFill>
                  <a:srgbClr val="002060"/>
                </a:solidFill>
                <a:latin typeface="Arial" charset="0"/>
                <a:cs typeface="Arial" charset="0"/>
              </a:rPr>
              <a:t>: αφορά στη χρήση</a:t>
            </a:r>
            <a:r>
              <a:rPr lang="el-GR" sz="2400" b="1" smtClean="0">
                <a:solidFill>
                  <a:srgbClr val="002060"/>
                </a:solidFill>
                <a:latin typeface="Arial" charset="0"/>
                <a:cs typeface="Arial" charset="0"/>
              </a:rPr>
              <a:t> </a:t>
            </a:r>
            <a:r>
              <a:rPr lang="el-GR" sz="2400" smtClean="0">
                <a:solidFill>
                  <a:srgbClr val="002060"/>
                </a:solidFill>
                <a:latin typeface="Arial" charset="0"/>
                <a:cs typeface="Arial" charset="0"/>
              </a:rPr>
              <a:t>τρόπων επικοινωνίας πέρα από τους συνηθισμένους. Τα εναλλακτικά συστήματα επικοινωνίας στηρίζονται κυρίως στην οπτική επικοινωνία και για αυτό το λόγο χρησιμοποιούν εικόνες, σύμβολα ή μικροαντικείμενα. Η αξιοποίηση εναλλακτικών συστημάτων επικοινωνίας  αποτελεί στρατηγική διαφοροποίησης του περιεχομένου, της διαδικασίας και του τελικού μαθησιακού προϊόντος-αποτελέσματος. Τέτοια συστήματα επικοινωνίας είναι: </a:t>
            </a:r>
            <a:r>
              <a:rPr lang="en-US" sz="2400" smtClean="0">
                <a:solidFill>
                  <a:srgbClr val="002060"/>
                </a:solidFill>
                <a:latin typeface="Arial" charset="0"/>
                <a:cs typeface="Arial" charset="0"/>
              </a:rPr>
              <a:t>Makaton</a:t>
            </a:r>
            <a:r>
              <a:rPr lang="el-GR" sz="2400" smtClean="0">
                <a:solidFill>
                  <a:srgbClr val="002060"/>
                </a:solidFill>
                <a:latin typeface="Arial" charset="0"/>
                <a:cs typeface="Arial" charset="0"/>
              </a:rPr>
              <a:t>, πικτογράμματα, </a:t>
            </a:r>
            <a:r>
              <a:rPr lang="en-US" sz="2400" smtClean="0">
                <a:solidFill>
                  <a:srgbClr val="002060"/>
                </a:solidFill>
                <a:latin typeface="Arial" charset="0"/>
                <a:cs typeface="Arial" charset="0"/>
              </a:rPr>
              <a:t>P</a:t>
            </a:r>
            <a:r>
              <a:rPr lang="el-GR" sz="2400" smtClean="0">
                <a:solidFill>
                  <a:srgbClr val="002060"/>
                </a:solidFill>
                <a:latin typeface="Arial" charset="0"/>
                <a:cs typeface="Arial" charset="0"/>
              </a:rPr>
              <a:t>.</a:t>
            </a:r>
            <a:r>
              <a:rPr lang="en-US" sz="2400" smtClean="0">
                <a:solidFill>
                  <a:srgbClr val="002060"/>
                </a:solidFill>
                <a:latin typeface="Arial" charset="0"/>
                <a:cs typeface="Arial" charset="0"/>
              </a:rPr>
              <a:t>E</a:t>
            </a:r>
            <a:r>
              <a:rPr lang="el-GR" sz="2400" smtClean="0">
                <a:solidFill>
                  <a:srgbClr val="002060"/>
                </a:solidFill>
                <a:latin typeface="Arial" charset="0"/>
                <a:cs typeface="Arial" charset="0"/>
              </a:rPr>
              <a:t>.</a:t>
            </a:r>
            <a:r>
              <a:rPr lang="en-US" sz="2400" smtClean="0">
                <a:solidFill>
                  <a:srgbClr val="002060"/>
                </a:solidFill>
                <a:latin typeface="Arial" charset="0"/>
                <a:cs typeface="Arial" charset="0"/>
              </a:rPr>
              <a:t>C</a:t>
            </a:r>
            <a:r>
              <a:rPr lang="el-GR" sz="2400" smtClean="0">
                <a:solidFill>
                  <a:srgbClr val="002060"/>
                </a:solidFill>
                <a:latin typeface="Arial" charset="0"/>
                <a:cs typeface="Arial" charset="0"/>
              </a:rPr>
              <a:t>.</a:t>
            </a:r>
            <a:r>
              <a:rPr lang="en-US" sz="2400" smtClean="0">
                <a:solidFill>
                  <a:srgbClr val="002060"/>
                </a:solidFill>
                <a:latin typeface="Arial" charset="0"/>
                <a:cs typeface="Arial" charset="0"/>
              </a:rPr>
              <a:t>S</a:t>
            </a:r>
            <a:r>
              <a:rPr lang="el-GR" sz="2400" smtClean="0">
                <a:solidFill>
                  <a:srgbClr val="002060"/>
                </a:solidFill>
                <a:latin typeface="Arial" charset="0"/>
                <a:cs typeface="Arial" charset="0"/>
              </a:rPr>
              <a:t>, κ.α. Οι εκπαιδευτικοί εκπαιδεύονται για την ορθή χρήση τέτοιων εναλλακτικών συστημάτων. Για παράδειγμα:</a:t>
            </a:r>
            <a:endParaRPr lang="el-GR" sz="240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9201" name="Picture 5"/>
          <p:cNvPicPr>
            <a:picLocks noGrp="1" noChangeAspect="1" noChangeArrowheads="1"/>
          </p:cNvPicPr>
          <p:nvPr>
            <p:ph idx="1"/>
          </p:nvPr>
        </p:nvPicPr>
        <p:blipFill>
          <a:blip r:embed="rId2" cstate="print"/>
          <a:srcRect/>
          <a:stretch>
            <a:fillRect/>
          </a:stretch>
        </p:blipFill>
        <p:spPr>
          <a:xfrm>
            <a:off x="1476375" y="0"/>
            <a:ext cx="5759450" cy="6858000"/>
          </a:xfrm>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981075"/>
          </a:xfrm>
        </p:spPr>
        <p:txBody>
          <a:bodyPr>
            <a:noAutofit/>
          </a:bodyPr>
          <a:lstStyle/>
          <a:p>
            <a:r>
              <a:rPr lang="el-GR" sz="3600" b="1" smtClean="0">
                <a:solidFill>
                  <a:srgbClr val="002060"/>
                </a:solidFill>
              </a:rPr>
              <a:t>Στρατηγικές διαφοροποίησης για μαθητές με νοητική αναπηρία </a:t>
            </a:r>
          </a:p>
        </p:txBody>
      </p:sp>
      <p:sp>
        <p:nvSpPr>
          <p:cNvPr id="3" name="2 - Θέση περιεχομένου"/>
          <p:cNvSpPr>
            <a:spLocks noGrp="1"/>
          </p:cNvSpPr>
          <p:nvPr>
            <p:ph idx="1"/>
          </p:nvPr>
        </p:nvSpPr>
        <p:spPr>
          <a:xfrm>
            <a:off x="250825" y="836613"/>
            <a:ext cx="8435975" cy="5832475"/>
          </a:xfrm>
        </p:spPr>
        <p:txBody>
          <a:bodyPr>
            <a:normAutofit/>
          </a:bodyPr>
          <a:lstStyle/>
          <a:p>
            <a:pPr algn="just">
              <a:lnSpc>
                <a:spcPct val="90000"/>
              </a:lnSpc>
            </a:pPr>
            <a:endParaRPr lang="el-GR" sz="2400" b="1" smtClean="0">
              <a:solidFill>
                <a:srgbClr val="002060"/>
              </a:solidFill>
              <a:latin typeface="Arial" charset="0"/>
              <a:cs typeface="Arial" charset="0"/>
            </a:endParaRPr>
          </a:p>
          <a:p>
            <a:pPr algn="just">
              <a:lnSpc>
                <a:spcPct val="90000"/>
              </a:lnSpc>
            </a:pPr>
            <a:endParaRPr lang="el-GR" sz="2400" b="1" smtClean="0">
              <a:solidFill>
                <a:srgbClr val="002060"/>
              </a:solidFill>
              <a:latin typeface="Arial" charset="0"/>
              <a:cs typeface="Arial" charset="0"/>
            </a:endParaRPr>
          </a:p>
          <a:p>
            <a:pPr algn="just">
              <a:lnSpc>
                <a:spcPct val="90000"/>
              </a:lnSpc>
            </a:pPr>
            <a:endParaRPr lang="el-GR" sz="2400" b="1" smtClean="0">
              <a:solidFill>
                <a:srgbClr val="002060"/>
              </a:solidFill>
              <a:latin typeface="Arial" charset="0"/>
              <a:cs typeface="Arial" charset="0"/>
            </a:endParaRPr>
          </a:p>
          <a:p>
            <a:pPr algn="just">
              <a:lnSpc>
                <a:spcPct val="90000"/>
              </a:lnSpc>
            </a:pPr>
            <a:r>
              <a:rPr lang="el-GR" sz="2400" b="1" smtClean="0">
                <a:solidFill>
                  <a:srgbClr val="002060"/>
                </a:solidFill>
                <a:latin typeface="Arial" charset="0"/>
                <a:cs typeface="Arial" charset="0"/>
              </a:rPr>
              <a:t>Συνεχής επανάληψη και χρήση πολλαπλών παραδειγμάτων που συνδέονται με την καθημερινή ζωή των παιδιών.</a:t>
            </a:r>
            <a:r>
              <a:rPr lang="el-GR" sz="2400" smtClean="0">
                <a:solidFill>
                  <a:srgbClr val="002060"/>
                </a:solidFill>
                <a:latin typeface="Arial" charset="0"/>
                <a:cs typeface="Arial" charset="0"/>
              </a:rPr>
              <a:t> Αφορά κυρίως στη διαφοροποίηση της διαδικασίας </a:t>
            </a:r>
            <a:endParaRPr lang="el-GR" sz="2400" b="1" smtClean="0">
              <a:solidFill>
                <a:srgbClr val="002060"/>
              </a:solidFill>
              <a:latin typeface="Arial" charset="0"/>
              <a:cs typeface="Arial" charset="0"/>
            </a:endParaRPr>
          </a:p>
          <a:p>
            <a:pPr algn="just">
              <a:lnSpc>
                <a:spcPct val="90000"/>
              </a:lnSpc>
            </a:pPr>
            <a:endParaRPr lang="el-GR" sz="2400" smtClean="0">
              <a:solidFill>
                <a:srgbClr val="002060"/>
              </a:solidFill>
              <a:latin typeface="Arial" charset="0"/>
              <a:cs typeface="Arial" charset="0"/>
            </a:endParaRPr>
          </a:p>
          <a:p>
            <a:pPr algn="just">
              <a:lnSpc>
                <a:spcPct val="90000"/>
              </a:lnSpc>
            </a:pPr>
            <a:r>
              <a:rPr lang="el-GR" sz="2400" b="1" smtClean="0">
                <a:solidFill>
                  <a:srgbClr val="002060"/>
                </a:solidFill>
                <a:latin typeface="Arial" charset="0"/>
                <a:cs typeface="Arial" charset="0"/>
              </a:rPr>
              <a:t>Πολλαπλοί τρόποι εργασίας - Εργασία ατομική,  σε ομάδες (ευέλικτη ομαδοποίηση-</a:t>
            </a:r>
            <a:r>
              <a:rPr lang="en-US" sz="2400" b="1" smtClean="0">
                <a:solidFill>
                  <a:srgbClr val="002060"/>
                </a:solidFill>
                <a:latin typeface="Arial" charset="0"/>
                <a:cs typeface="Arial" charset="0"/>
              </a:rPr>
              <a:t>flexible grouping</a:t>
            </a:r>
            <a:r>
              <a:rPr lang="el-GR" sz="2400" b="1" smtClean="0">
                <a:solidFill>
                  <a:srgbClr val="002060"/>
                </a:solidFill>
                <a:latin typeface="Arial" charset="0"/>
                <a:cs typeface="Arial" charset="0"/>
              </a:rPr>
              <a:t>) και δυάδες(</a:t>
            </a:r>
            <a:r>
              <a:rPr lang="en-US" sz="2400" b="1" smtClean="0">
                <a:solidFill>
                  <a:srgbClr val="002060"/>
                </a:solidFill>
                <a:latin typeface="Arial" charset="0"/>
                <a:cs typeface="Arial" charset="0"/>
              </a:rPr>
              <a:t>peer tutoring</a:t>
            </a:r>
            <a:r>
              <a:rPr lang="el-GR" sz="2400" b="1" smtClean="0">
                <a:solidFill>
                  <a:srgbClr val="002060"/>
                </a:solidFill>
                <a:latin typeface="Arial" charset="0"/>
                <a:cs typeface="Arial" charset="0"/>
              </a:rPr>
              <a:t>):</a:t>
            </a:r>
            <a:r>
              <a:rPr lang="el-GR" sz="2400" smtClean="0">
                <a:solidFill>
                  <a:srgbClr val="002060"/>
                </a:solidFill>
                <a:latin typeface="Arial" charset="0"/>
                <a:cs typeface="Arial" charset="0"/>
              </a:rPr>
              <a:t> αφορά στη διαφοροποίηση της διαδικασίας ή και παρουσίασης του αποτελέσματος</a:t>
            </a:r>
            <a:endParaRPr lang="en-US" sz="2400" smtClean="0">
              <a:solidFill>
                <a:srgbClr val="002060"/>
              </a:solidFill>
              <a:latin typeface="Arial" charset="0"/>
              <a:cs typeface="Arial" charset="0"/>
            </a:endParaRPr>
          </a:p>
          <a:p>
            <a:pPr algn="just">
              <a:lnSpc>
                <a:spcPct val="90000"/>
              </a:lnSpc>
              <a:buFont typeface="Arial" charset="0"/>
              <a:buNone/>
            </a:pPr>
            <a:endParaRPr lang="en-US" sz="2400" smtClean="0">
              <a:solidFill>
                <a:srgbClr val="002060"/>
              </a:solidFill>
              <a:latin typeface="Arial" charset="0"/>
              <a:cs typeface="Arial" charset="0"/>
            </a:endParaRPr>
          </a:p>
          <a:p>
            <a:pPr algn="just">
              <a:lnSpc>
                <a:spcPct val="90000"/>
              </a:lnSpc>
              <a:buFont typeface="Arial" charset="0"/>
              <a:buNone/>
            </a:pPr>
            <a:r>
              <a:rPr lang="el-GR" sz="2400" b="1" smtClean="0">
                <a:solidFill>
                  <a:srgbClr val="002060"/>
                </a:solidFill>
                <a:latin typeface="Arial" charset="0"/>
                <a:cs typeface="Arial" charset="0"/>
              </a:rPr>
              <a:t> </a:t>
            </a:r>
            <a:endParaRPr lang="el-GR" sz="3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1 - Τίτλος"/>
          <p:cNvSpPr>
            <a:spLocks noGrp="1"/>
          </p:cNvSpPr>
          <p:nvPr>
            <p:ph type="title"/>
          </p:nvPr>
        </p:nvSpPr>
        <p:spPr>
          <a:xfrm>
            <a:off x="0" y="274638"/>
            <a:ext cx="9144000" cy="922337"/>
          </a:xfrm>
        </p:spPr>
        <p:txBody>
          <a:bodyPr/>
          <a:lstStyle/>
          <a:p>
            <a:r>
              <a:rPr lang="el-GR" sz="3600" b="1" smtClean="0">
                <a:solidFill>
                  <a:srgbClr val="002060"/>
                </a:solidFill>
              </a:rPr>
              <a:t>Γενικό θεωρητικό για τη νοητική αναπηρία</a:t>
            </a:r>
            <a:endParaRPr lang="el-GR" sz="3600" smtClean="0">
              <a:solidFill>
                <a:srgbClr val="002060"/>
              </a:solidFill>
            </a:endParaRPr>
          </a:p>
        </p:txBody>
      </p:sp>
      <p:sp>
        <p:nvSpPr>
          <p:cNvPr id="3" name="2 - Θέση περιεχομένου"/>
          <p:cNvSpPr>
            <a:spLocks noGrp="1"/>
          </p:cNvSpPr>
          <p:nvPr>
            <p:ph idx="1"/>
          </p:nvPr>
        </p:nvSpPr>
        <p:spPr>
          <a:xfrm>
            <a:off x="250825" y="1052513"/>
            <a:ext cx="8435975" cy="5329237"/>
          </a:xfrm>
        </p:spPr>
        <p:txBody>
          <a:bodyPr>
            <a:normAutofit/>
          </a:bodyPr>
          <a:lstStyle/>
          <a:p>
            <a:pPr algn="just">
              <a:lnSpc>
                <a:spcPct val="80000"/>
              </a:lnSpc>
              <a:buFont typeface="Arial" charset="0"/>
              <a:buNone/>
            </a:pPr>
            <a:r>
              <a:rPr lang="el-GR" sz="2400" smtClean="0">
                <a:solidFill>
                  <a:srgbClr val="002060"/>
                </a:solidFill>
                <a:latin typeface="Arial" charset="0"/>
                <a:cs typeface="Arial" charset="0"/>
              </a:rPr>
              <a:t>                                        </a:t>
            </a:r>
            <a:r>
              <a:rPr lang="el-GR" sz="2800" b="1" smtClean="0">
                <a:solidFill>
                  <a:srgbClr val="002060"/>
                </a:solidFill>
                <a:latin typeface="Arial" charset="0"/>
                <a:cs typeface="Arial" charset="0"/>
              </a:rPr>
              <a:t>Οι όροι</a:t>
            </a:r>
          </a:p>
          <a:p>
            <a:pPr algn="just">
              <a:lnSpc>
                <a:spcPct val="80000"/>
              </a:lnSpc>
            </a:pPr>
            <a:endParaRPr lang="el-GR" sz="1200" smtClean="0">
              <a:solidFill>
                <a:srgbClr val="002060"/>
              </a:solidFill>
              <a:latin typeface="Arial" charset="0"/>
              <a:cs typeface="Arial" charset="0"/>
            </a:endParaRPr>
          </a:p>
          <a:p>
            <a:pPr algn="just">
              <a:lnSpc>
                <a:spcPct val="80000"/>
              </a:lnSpc>
            </a:pPr>
            <a:r>
              <a:rPr lang="el-GR" sz="2400" smtClean="0">
                <a:solidFill>
                  <a:srgbClr val="002060"/>
                </a:solidFill>
                <a:latin typeface="Arial" charset="0"/>
                <a:cs typeface="Arial" charset="0"/>
              </a:rPr>
              <a:t>Ο όρος </a:t>
            </a:r>
            <a:r>
              <a:rPr lang="el-GR" sz="2400" u="sng" smtClean="0">
                <a:solidFill>
                  <a:srgbClr val="002060"/>
                </a:solidFill>
                <a:latin typeface="Arial" charset="0"/>
                <a:cs typeface="Arial" charset="0"/>
              </a:rPr>
              <a:t>νοητική αναπηρία </a:t>
            </a:r>
            <a:r>
              <a:rPr lang="el-GR" sz="2400" smtClean="0">
                <a:solidFill>
                  <a:srgbClr val="002060"/>
                </a:solidFill>
                <a:latin typeface="Arial" charset="0"/>
                <a:cs typeface="Arial" charset="0"/>
              </a:rPr>
              <a:t>( </a:t>
            </a:r>
            <a:r>
              <a:rPr lang="en-US" sz="2400" smtClean="0">
                <a:solidFill>
                  <a:srgbClr val="002060"/>
                </a:solidFill>
                <a:latin typeface="Arial" charset="0"/>
                <a:cs typeface="Arial" charset="0"/>
              </a:rPr>
              <a:t>intellectual disability)</a:t>
            </a:r>
            <a:r>
              <a:rPr lang="el-GR" sz="2400" smtClean="0">
                <a:solidFill>
                  <a:srgbClr val="002060"/>
                </a:solidFill>
                <a:latin typeface="Arial" charset="0"/>
                <a:cs typeface="Arial" charset="0"/>
              </a:rPr>
              <a:t> τονίζει την οικολογική προοπτική που επικεντρώνεται στη σημασία αλληλεπίδρασης του  ατόμου με το περιβάλλον, αναγνωρίζει ότι η συστηματική υποστήριξη μπορεί να ενισχύσει την ανθρώπινη λειτουργία και περιλαμβάνει την αρχή της αυτοεκτίμησης-αυταξίας του ατόμου, του δικαιώματος της ευημερίας, του σχεδιασμού εναλλακτικών πολιτικών και την εμπλοκή στην πολιτική δράση</a:t>
            </a:r>
          </a:p>
          <a:p>
            <a:pPr algn="just">
              <a:lnSpc>
                <a:spcPct val="80000"/>
              </a:lnSpc>
            </a:pPr>
            <a:endParaRPr lang="el-GR" sz="2400" smtClean="0">
              <a:solidFill>
                <a:srgbClr val="002060"/>
              </a:solidFill>
              <a:latin typeface="Arial" charset="0"/>
              <a:cs typeface="Arial" charset="0"/>
            </a:endParaRPr>
          </a:p>
          <a:p>
            <a:pPr algn="just">
              <a:lnSpc>
                <a:spcPct val="80000"/>
              </a:lnSpc>
            </a:pPr>
            <a:r>
              <a:rPr lang="el-GR" sz="2400" smtClean="0">
                <a:solidFill>
                  <a:srgbClr val="002060"/>
                </a:solidFill>
                <a:latin typeface="Arial" charset="0"/>
                <a:cs typeface="Arial" charset="0"/>
              </a:rPr>
              <a:t> Ο όρος  θεωρείται λιγότερο «προσβλητικός»  είναι συνεπής με τη διεθνή ορολογία,  χρησιμοποιείται σήμερα επίσημα στη νομοθεσία και στα διάφορα  θεσμικά έγγραφα. Η επιλογή και χρήση αυτού του όρου ήταν  αίτημα των αναπήρων.</a:t>
            </a:r>
          </a:p>
          <a:p>
            <a:pPr>
              <a:lnSpc>
                <a:spcPct val="80000"/>
              </a:lnSpc>
            </a:pPr>
            <a:endParaRPr lang="el-GR" sz="250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p:cNvSpPr>
          <p:nvPr>
            <p:ph type="title"/>
          </p:nvPr>
        </p:nvSpPr>
        <p:spPr>
          <a:xfrm>
            <a:off x="0" y="274638"/>
            <a:ext cx="8686800" cy="1143000"/>
          </a:xfrm>
        </p:spPr>
        <p:txBody>
          <a:bodyPr/>
          <a:lstStyle/>
          <a:p>
            <a:r>
              <a:rPr lang="el-GR" sz="3600" b="1" smtClean="0">
                <a:solidFill>
                  <a:srgbClr val="002060"/>
                </a:solidFill>
              </a:rPr>
              <a:t>Στρατηγικές διαφοροποίησης για μαθητές με νοητική αναπηρία</a:t>
            </a:r>
          </a:p>
        </p:txBody>
      </p:sp>
      <p:sp>
        <p:nvSpPr>
          <p:cNvPr id="186371" name="Rectangle 3"/>
          <p:cNvSpPr>
            <a:spLocks noGrp="1"/>
          </p:cNvSpPr>
          <p:nvPr>
            <p:ph type="body" idx="1"/>
          </p:nvPr>
        </p:nvSpPr>
        <p:spPr/>
        <p:txBody>
          <a:bodyPr/>
          <a:lstStyle/>
          <a:p>
            <a:pPr algn="just">
              <a:lnSpc>
                <a:spcPct val="90000"/>
              </a:lnSpc>
            </a:pPr>
            <a:endParaRPr lang="el-GR" sz="2400" b="1" dirty="0" smtClean="0">
              <a:solidFill>
                <a:srgbClr val="002060"/>
              </a:solidFill>
              <a:latin typeface="Arial" charset="0"/>
              <a:cs typeface="Arial" charset="0"/>
            </a:endParaRPr>
          </a:p>
          <a:p>
            <a:pPr algn="just">
              <a:lnSpc>
                <a:spcPct val="90000"/>
              </a:lnSpc>
            </a:pPr>
            <a:r>
              <a:rPr lang="el-GR" sz="2400" b="1" dirty="0" err="1" smtClean="0">
                <a:solidFill>
                  <a:srgbClr val="002060"/>
                </a:solidFill>
                <a:latin typeface="Arial" charset="0"/>
                <a:cs typeface="Arial" charset="0"/>
              </a:rPr>
              <a:t>Διαμεσολαβημένη</a:t>
            </a:r>
            <a:r>
              <a:rPr lang="el-GR" sz="2400" b="1" dirty="0" smtClean="0">
                <a:solidFill>
                  <a:srgbClr val="002060"/>
                </a:solidFill>
                <a:latin typeface="Arial" charset="0"/>
                <a:cs typeface="Arial" charset="0"/>
              </a:rPr>
              <a:t> φθίνουσα υποστήριξη μάθησης (</a:t>
            </a:r>
            <a:r>
              <a:rPr lang="el-GR" sz="2400" dirty="0" smtClean="0">
                <a:solidFill>
                  <a:srgbClr val="002060"/>
                </a:solidFill>
                <a:latin typeface="Arial" charset="0"/>
                <a:cs typeface="Arial" charset="0"/>
              </a:rPr>
              <a:t>αποσύρεται σταδιακά κάθε είδους υποστήριξη</a:t>
            </a:r>
            <a:r>
              <a:rPr lang="el-GR" sz="2400" b="1" dirty="0" smtClean="0">
                <a:solidFill>
                  <a:srgbClr val="002060"/>
                </a:solidFill>
                <a:latin typeface="Arial" charset="0"/>
                <a:cs typeface="Arial" charset="0"/>
              </a:rPr>
              <a:t>)</a:t>
            </a:r>
            <a:r>
              <a:rPr lang="el-GR" sz="2400" dirty="0" smtClean="0">
                <a:solidFill>
                  <a:srgbClr val="002060"/>
                </a:solidFill>
                <a:latin typeface="Arial" charset="0"/>
                <a:cs typeface="Arial" charset="0"/>
              </a:rPr>
              <a:t> διαφοροποίηση της διαδικασίας</a:t>
            </a:r>
            <a:endParaRPr lang="en-US" sz="2400" dirty="0" smtClean="0">
              <a:solidFill>
                <a:srgbClr val="002060"/>
              </a:solidFill>
              <a:latin typeface="Arial" charset="0"/>
              <a:cs typeface="Arial" charset="0"/>
            </a:endParaRPr>
          </a:p>
          <a:p>
            <a:pPr algn="just">
              <a:lnSpc>
                <a:spcPct val="90000"/>
              </a:lnSpc>
            </a:pPr>
            <a:endParaRPr lang="el-GR" sz="2400" dirty="0" smtClean="0">
              <a:solidFill>
                <a:srgbClr val="002060"/>
              </a:solidFill>
              <a:latin typeface="Arial" charset="0"/>
              <a:cs typeface="Arial" charset="0"/>
            </a:endParaRPr>
          </a:p>
          <a:p>
            <a:pPr algn="just">
              <a:lnSpc>
                <a:spcPct val="90000"/>
              </a:lnSpc>
            </a:pPr>
            <a:r>
              <a:rPr lang="el-GR" sz="2400" b="1" dirty="0" smtClean="0">
                <a:solidFill>
                  <a:srgbClr val="002060"/>
                </a:solidFill>
                <a:latin typeface="Arial" charset="0"/>
                <a:cs typeface="Arial" charset="0"/>
              </a:rPr>
              <a:t>Επιβράβευση,</a:t>
            </a:r>
            <a:r>
              <a:rPr lang="en-US" sz="2400" dirty="0" smtClean="0">
                <a:solidFill>
                  <a:srgbClr val="002060"/>
                </a:solidFill>
                <a:latin typeface="Arial" charset="0"/>
                <a:cs typeface="Arial" charset="0"/>
              </a:rPr>
              <a:t> </a:t>
            </a:r>
            <a:r>
              <a:rPr lang="el-GR" sz="2400" dirty="0" smtClean="0">
                <a:solidFill>
                  <a:srgbClr val="002060"/>
                </a:solidFill>
                <a:latin typeface="Arial" charset="0"/>
                <a:cs typeface="Arial" charset="0"/>
              </a:rPr>
              <a:t>θετική ενίσχυση</a:t>
            </a:r>
            <a:r>
              <a:rPr lang="en-US" sz="2400" dirty="0" smtClean="0">
                <a:solidFill>
                  <a:srgbClr val="002060"/>
                </a:solidFill>
                <a:latin typeface="Arial" charset="0"/>
                <a:cs typeface="Arial" charset="0"/>
              </a:rPr>
              <a:t> </a:t>
            </a:r>
            <a:r>
              <a:rPr lang="el-GR" sz="2400" dirty="0" smtClean="0">
                <a:solidFill>
                  <a:srgbClr val="002060"/>
                </a:solidFill>
                <a:latin typeface="Arial" charset="0"/>
                <a:cs typeface="Arial" charset="0"/>
              </a:rPr>
              <a:t>επιθυμητών συμπεριφορών και επιτευγμάτων</a:t>
            </a:r>
          </a:p>
          <a:p>
            <a:pPr algn="just">
              <a:lnSpc>
                <a:spcPct val="90000"/>
              </a:lnSpc>
              <a:buFont typeface="Arial" charset="0"/>
              <a:buNone/>
            </a:pPr>
            <a:endParaRPr lang="el-GR" sz="2400" dirty="0" smtClean="0">
              <a:solidFill>
                <a:srgbClr val="002060"/>
              </a:solidFill>
              <a:latin typeface="Arial" charset="0"/>
              <a:cs typeface="Arial" charset="0"/>
            </a:endParaRPr>
          </a:p>
          <a:p>
            <a:endParaRPr lang="el-GR"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908050"/>
          </a:xfrm>
        </p:spPr>
        <p:txBody>
          <a:bodyPr>
            <a:noAutofit/>
          </a:bodyPr>
          <a:lstStyle/>
          <a:p>
            <a:r>
              <a:rPr lang="el-GR" sz="3600" b="1" smtClean="0">
                <a:solidFill>
                  <a:srgbClr val="002060"/>
                </a:solidFill>
              </a:rPr>
              <a:t>Στρατηγικές διαφοροποίησης για μαθητές με νοητική αναπηρία </a:t>
            </a:r>
          </a:p>
        </p:txBody>
      </p:sp>
      <p:sp>
        <p:nvSpPr>
          <p:cNvPr id="3" name="2 - Θέση περιεχομένου"/>
          <p:cNvSpPr>
            <a:spLocks noGrp="1"/>
          </p:cNvSpPr>
          <p:nvPr>
            <p:ph idx="1"/>
          </p:nvPr>
        </p:nvSpPr>
        <p:spPr>
          <a:xfrm>
            <a:off x="457200" y="908050"/>
            <a:ext cx="8229600" cy="5545138"/>
          </a:xfrm>
        </p:spPr>
        <p:txBody>
          <a:bodyPr>
            <a:normAutofit/>
          </a:bodyPr>
          <a:lstStyle/>
          <a:p>
            <a:pPr algn="just"/>
            <a:endParaRPr lang="el-GR" sz="2200" b="1" smtClean="0">
              <a:solidFill>
                <a:srgbClr val="002060"/>
              </a:solidFill>
              <a:latin typeface="Arial" charset="0"/>
              <a:cs typeface="Arial" charset="0"/>
            </a:endParaRPr>
          </a:p>
          <a:p>
            <a:pPr algn="just"/>
            <a:endParaRPr lang="el-GR" sz="2200" b="1" smtClean="0">
              <a:solidFill>
                <a:srgbClr val="002060"/>
              </a:solidFill>
              <a:latin typeface="Arial" charset="0"/>
              <a:cs typeface="Arial" charset="0"/>
            </a:endParaRPr>
          </a:p>
          <a:p>
            <a:pPr algn="just"/>
            <a:r>
              <a:rPr lang="el-GR" sz="2200" b="1" smtClean="0">
                <a:solidFill>
                  <a:srgbClr val="002060"/>
                </a:solidFill>
                <a:latin typeface="Arial" charset="0"/>
                <a:cs typeface="Arial" charset="0"/>
              </a:rPr>
              <a:t>Αξιοποίηση των Τ.Π.Ε: </a:t>
            </a:r>
            <a:r>
              <a:rPr lang="el-GR" sz="2200" smtClean="0">
                <a:solidFill>
                  <a:srgbClr val="002060"/>
                </a:solidFill>
                <a:latin typeface="Arial" charset="0"/>
                <a:cs typeface="Arial" charset="0"/>
              </a:rPr>
              <a:t>διαφοροποίηση του περιεχομένου ή και των μέσων και υλικών ή και του αποτελέσματος</a:t>
            </a:r>
          </a:p>
          <a:p>
            <a:pPr algn="just"/>
            <a:endParaRPr lang="el-GR" sz="2200" smtClean="0">
              <a:solidFill>
                <a:srgbClr val="002060"/>
              </a:solidFill>
              <a:latin typeface="Arial" charset="0"/>
              <a:cs typeface="Arial" charset="0"/>
            </a:endParaRPr>
          </a:p>
          <a:p>
            <a:pPr algn="just"/>
            <a:r>
              <a:rPr lang="el-GR" sz="2200" b="1" smtClean="0">
                <a:solidFill>
                  <a:srgbClr val="002060"/>
                </a:solidFill>
                <a:latin typeface="Arial" charset="0"/>
                <a:cs typeface="Arial" charset="0"/>
              </a:rPr>
              <a:t>Αξιοποίηση των τεχνών: εικαστικά, δραματοποίηση, θέατρο,  μουσική κ.α.,</a:t>
            </a:r>
            <a:r>
              <a:rPr lang="el-GR" sz="2200" smtClean="0">
                <a:solidFill>
                  <a:srgbClr val="002060"/>
                </a:solidFill>
                <a:latin typeface="Arial" charset="0"/>
                <a:cs typeface="Arial" charset="0"/>
              </a:rPr>
              <a:t> διαφοροποίηση του περιεχομένου ή και των μέσων και υλικών ή και του αποτελέσματος</a:t>
            </a:r>
          </a:p>
          <a:p>
            <a:pPr algn="just"/>
            <a:endParaRPr lang="el-GR" sz="2200" smtClean="0">
              <a:solidFill>
                <a:srgbClr val="002060"/>
              </a:solidFill>
              <a:latin typeface="Arial" charset="0"/>
              <a:cs typeface="Arial" charset="0"/>
            </a:endParaRPr>
          </a:p>
          <a:p>
            <a:pPr algn="just"/>
            <a:r>
              <a:rPr lang="el-GR" sz="2200" b="1" smtClean="0">
                <a:solidFill>
                  <a:srgbClr val="002060"/>
                </a:solidFill>
                <a:latin typeface="Arial" charset="0"/>
                <a:cs typeface="Arial" charset="0"/>
              </a:rPr>
              <a:t>Χρήση νύξεων, χειρονομιών ή νοημάτων, λεκτική, μη λεκτική και σωματική καθοδήγηση (</a:t>
            </a:r>
            <a:r>
              <a:rPr lang="el-GR" sz="2200" smtClean="0">
                <a:solidFill>
                  <a:srgbClr val="002060"/>
                </a:solidFill>
                <a:latin typeface="Arial" charset="0"/>
                <a:cs typeface="Arial" charset="0"/>
              </a:rPr>
              <a:t>διαφοροποίηση διαδικασίας) </a:t>
            </a:r>
          </a:p>
          <a:p>
            <a:pPr algn="just"/>
            <a:endParaRPr lang="el-GR" sz="2200" smtClean="0">
              <a:latin typeface="Arial" charset="0"/>
              <a:cs typeface="Arial" charset="0"/>
            </a:endParaRPr>
          </a:p>
          <a:p>
            <a:pPr algn="just"/>
            <a:endParaRPr lang="el-GR" sz="2200" smtClean="0">
              <a:latin typeface="Arial" charset="0"/>
              <a:cs typeface="Arial"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74638"/>
            <a:ext cx="9144000" cy="777875"/>
          </a:xfrm>
        </p:spPr>
        <p:txBody>
          <a:bodyPr>
            <a:noAutofit/>
          </a:bodyPr>
          <a:lstStyle/>
          <a:p>
            <a:r>
              <a:rPr lang="el-GR" sz="3600" b="1" smtClean="0">
                <a:solidFill>
                  <a:srgbClr val="002060"/>
                </a:solidFill>
              </a:rPr>
              <a:t>Στρατηγικές διαφοροποίησης για μαθητές με νοητική αναπηρία </a:t>
            </a:r>
          </a:p>
        </p:txBody>
      </p:sp>
      <p:sp>
        <p:nvSpPr>
          <p:cNvPr id="3" name="2 - Θέση περιεχομένου"/>
          <p:cNvSpPr>
            <a:spLocks noGrp="1"/>
          </p:cNvSpPr>
          <p:nvPr>
            <p:ph idx="1"/>
          </p:nvPr>
        </p:nvSpPr>
        <p:spPr>
          <a:xfrm>
            <a:off x="179388" y="1052513"/>
            <a:ext cx="8964612" cy="5805487"/>
          </a:xfrm>
        </p:spPr>
        <p:txBody>
          <a:bodyPr>
            <a:normAutofit/>
          </a:bodyPr>
          <a:lstStyle/>
          <a:p>
            <a:pPr>
              <a:lnSpc>
                <a:spcPct val="80000"/>
              </a:lnSpc>
            </a:pPr>
            <a:endParaRPr lang="el-GR" sz="2200" b="1" smtClean="0">
              <a:latin typeface="Arial" charset="0"/>
              <a:cs typeface="Arial" charset="0"/>
            </a:endParaRPr>
          </a:p>
          <a:p>
            <a:pPr>
              <a:lnSpc>
                <a:spcPct val="80000"/>
              </a:lnSpc>
            </a:pPr>
            <a:endParaRPr lang="el-GR" sz="2400" b="1" smtClean="0">
              <a:solidFill>
                <a:srgbClr val="002060"/>
              </a:solidFill>
              <a:latin typeface="Arial" charset="0"/>
              <a:cs typeface="Arial" charset="0"/>
            </a:endParaRPr>
          </a:p>
          <a:p>
            <a:pPr>
              <a:lnSpc>
                <a:spcPct val="80000"/>
              </a:lnSpc>
            </a:pPr>
            <a:r>
              <a:rPr lang="el-GR" sz="2400" b="1" smtClean="0">
                <a:solidFill>
                  <a:srgbClr val="002060"/>
                </a:solidFill>
                <a:latin typeface="Arial" charset="0"/>
                <a:cs typeface="Arial" charset="0"/>
              </a:rPr>
              <a:t>Λεκτική περιγραφή-Χρήση επεξηγηματικών ερωτήσεων</a:t>
            </a:r>
          </a:p>
          <a:p>
            <a:pPr>
              <a:lnSpc>
                <a:spcPct val="80000"/>
              </a:lnSpc>
              <a:buFont typeface="Arial" charset="0"/>
              <a:buNone/>
            </a:pPr>
            <a:r>
              <a:rPr lang="el-GR" sz="2400" b="1" smtClean="0">
                <a:solidFill>
                  <a:srgbClr val="002060"/>
                </a:solidFill>
                <a:latin typeface="Arial" charset="0"/>
                <a:cs typeface="Arial" charset="0"/>
              </a:rPr>
              <a:t>  </a:t>
            </a:r>
          </a:p>
          <a:p>
            <a:pPr>
              <a:lnSpc>
                <a:spcPct val="80000"/>
              </a:lnSpc>
            </a:pPr>
            <a:r>
              <a:rPr lang="el-GR" sz="2400" b="1" smtClean="0">
                <a:solidFill>
                  <a:srgbClr val="002060"/>
                </a:solidFill>
                <a:latin typeface="Arial" charset="0"/>
                <a:cs typeface="Arial" charset="0"/>
              </a:rPr>
              <a:t> Επίδειξη ολοκληρωμένων παρόμοιων εργασιών</a:t>
            </a:r>
          </a:p>
          <a:p>
            <a:pPr>
              <a:lnSpc>
                <a:spcPct val="80000"/>
              </a:lnSpc>
            </a:pPr>
            <a:endParaRPr lang="el-GR" sz="2400" b="1" smtClean="0">
              <a:solidFill>
                <a:srgbClr val="002060"/>
              </a:solidFill>
              <a:latin typeface="Arial" charset="0"/>
              <a:cs typeface="Arial" charset="0"/>
            </a:endParaRPr>
          </a:p>
          <a:p>
            <a:pPr>
              <a:lnSpc>
                <a:spcPct val="80000"/>
              </a:lnSpc>
            </a:pPr>
            <a:r>
              <a:rPr lang="el-GR" sz="2400" b="1" smtClean="0">
                <a:solidFill>
                  <a:srgbClr val="002060"/>
                </a:solidFill>
                <a:latin typeface="Arial" charset="0"/>
                <a:cs typeface="Arial" charset="0"/>
              </a:rPr>
              <a:t>Συχνά διαλείμματα στις δραστηριότητες που διαρκούν. Εναλλαγή δραστηριοτήτων και τύπων εργασίας </a:t>
            </a:r>
          </a:p>
          <a:p>
            <a:pPr>
              <a:lnSpc>
                <a:spcPct val="80000"/>
              </a:lnSpc>
            </a:pPr>
            <a:endParaRPr lang="el-GR" sz="2400" b="1" smtClean="0">
              <a:solidFill>
                <a:srgbClr val="002060"/>
              </a:solidFill>
              <a:latin typeface="Arial" charset="0"/>
              <a:cs typeface="Arial" charset="0"/>
            </a:endParaRPr>
          </a:p>
          <a:p>
            <a:pPr>
              <a:lnSpc>
                <a:spcPct val="80000"/>
              </a:lnSpc>
            </a:pPr>
            <a:r>
              <a:rPr lang="el-GR" sz="2400" b="1" smtClean="0">
                <a:solidFill>
                  <a:srgbClr val="002060"/>
                </a:solidFill>
                <a:latin typeface="Arial" charset="0"/>
                <a:cs typeface="Arial" charset="0"/>
              </a:rPr>
              <a:t>Αξιοποίηση των ενδιαφερόντων των μαθητών</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17638"/>
          </a:xfrm>
        </p:spPr>
        <p:txBody>
          <a:bodyPr>
            <a:noAutofit/>
          </a:bodyPr>
          <a:lstStyle/>
          <a:p>
            <a:r>
              <a:rPr lang="el-GR" sz="3600" b="1" smtClean="0">
                <a:solidFill>
                  <a:srgbClr val="002060"/>
                </a:solidFill>
              </a:rPr>
              <a:t>Στρατηγικές διαφοροποίησης για μαθητές με νοητική αναπηρία </a:t>
            </a:r>
          </a:p>
        </p:txBody>
      </p:sp>
      <p:sp>
        <p:nvSpPr>
          <p:cNvPr id="183298" name="2 - Θέση περιεχομένου"/>
          <p:cNvSpPr>
            <a:spLocks noGrp="1"/>
          </p:cNvSpPr>
          <p:nvPr>
            <p:ph idx="1"/>
          </p:nvPr>
        </p:nvSpPr>
        <p:spPr>
          <a:xfrm>
            <a:off x="0" y="1600200"/>
            <a:ext cx="8748713" cy="4525963"/>
          </a:xfrm>
        </p:spPr>
        <p:txBody>
          <a:bodyPr/>
          <a:lstStyle/>
          <a:p>
            <a:pPr algn="just">
              <a:buFont typeface="Arial" charset="0"/>
              <a:buNone/>
            </a:pPr>
            <a:r>
              <a:rPr lang="el-GR" dirty="0" smtClean="0">
                <a:solidFill>
                  <a:srgbClr val="002060"/>
                </a:solidFill>
              </a:rPr>
              <a:t>                       </a:t>
            </a:r>
            <a:r>
              <a:rPr lang="en-US" dirty="0" smtClean="0">
                <a:solidFill>
                  <a:srgbClr val="002060"/>
                </a:solidFill>
              </a:rPr>
              <a:t>  </a:t>
            </a:r>
            <a:r>
              <a:rPr lang="el-GR" dirty="0" smtClean="0">
                <a:solidFill>
                  <a:srgbClr val="002060"/>
                </a:solidFill>
              </a:rPr>
              <a:t> </a:t>
            </a:r>
            <a:r>
              <a:rPr lang="el-GR" b="1" dirty="0" smtClean="0">
                <a:solidFill>
                  <a:srgbClr val="002060"/>
                </a:solidFill>
              </a:rPr>
              <a:t>Συμπερασματικά</a:t>
            </a:r>
          </a:p>
          <a:p>
            <a:pPr algn="just"/>
            <a:r>
              <a:rPr lang="el-GR" sz="2800" dirty="0" smtClean="0">
                <a:solidFill>
                  <a:srgbClr val="002060"/>
                </a:solidFill>
                <a:latin typeface="Arial" pitchFamily="34" charset="0"/>
                <a:cs typeface="Arial" pitchFamily="34" charset="0"/>
              </a:rPr>
              <a:t>Οι συγκεκριμένες στρατηγικές διαφοροποίησης της διδασκαλίας για μαθητές με </a:t>
            </a:r>
            <a:r>
              <a:rPr lang="el-GR" sz="2800" dirty="0" err="1" smtClean="0">
                <a:solidFill>
                  <a:srgbClr val="002060"/>
                </a:solidFill>
                <a:latin typeface="Arial" pitchFamily="34" charset="0"/>
                <a:cs typeface="Arial" pitchFamily="34" charset="0"/>
              </a:rPr>
              <a:t>ν.α</a:t>
            </a:r>
            <a:r>
              <a:rPr lang="el-GR" sz="2800" dirty="0" smtClean="0">
                <a:solidFill>
                  <a:srgbClr val="002060"/>
                </a:solidFill>
                <a:latin typeface="Arial" pitchFamily="34" charset="0"/>
                <a:cs typeface="Arial" pitchFamily="34" charset="0"/>
              </a:rPr>
              <a:t> δεν είναι οι μοναδικές, ούτε αφορούν αποκλειστικά και μόνο στη νοητική αναπηρία και επιπλέον μπορούν να εφαρμόζονται συνδυαστικά</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hlinkClick r:id="rId2" action="ppaction://hlinkfile"/>
              </a:rPr>
              <a:t>Ενδεικτική Βιβλιογραφία</a:t>
            </a:r>
            <a:endParaRPr lang="el-GR" dirty="0"/>
          </a:p>
        </p:txBody>
      </p:sp>
      <p:sp>
        <p:nvSpPr>
          <p:cNvPr id="3" name="2 - Θέση περιεχομένου"/>
          <p:cNvSpPr>
            <a:spLocks noGrp="1"/>
          </p:cNvSpPr>
          <p:nvPr>
            <p:ph idx="1"/>
          </p:nvPr>
        </p:nvSpPr>
        <p:spPr/>
        <p:txBody>
          <a:bodyPr/>
          <a:lstStyle/>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1 - Τίτλος"/>
          <p:cNvSpPr>
            <a:spLocks noGrp="1"/>
          </p:cNvSpPr>
          <p:nvPr>
            <p:ph type="title"/>
          </p:nvPr>
        </p:nvSpPr>
        <p:spPr>
          <a:xfrm>
            <a:off x="0" y="274638"/>
            <a:ext cx="9144000" cy="633412"/>
          </a:xfrm>
        </p:spPr>
        <p:txBody>
          <a:bodyPr/>
          <a:lstStyle/>
          <a:p>
            <a:r>
              <a:rPr lang="el-GR" sz="3600" b="1" smtClean="0">
                <a:solidFill>
                  <a:srgbClr val="002060"/>
                </a:solidFill>
              </a:rPr>
              <a:t>Γενικό θεωρητικό για τη νοητική  αναπηρία</a:t>
            </a:r>
            <a:endParaRPr lang="el-GR" sz="3600" smtClean="0">
              <a:solidFill>
                <a:srgbClr val="002060"/>
              </a:solidFill>
            </a:endParaRPr>
          </a:p>
        </p:txBody>
      </p:sp>
      <p:sp>
        <p:nvSpPr>
          <p:cNvPr id="123906" name="2 - Θέση περιεχομένου"/>
          <p:cNvSpPr>
            <a:spLocks noGrp="1"/>
          </p:cNvSpPr>
          <p:nvPr>
            <p:ph idx="1"/>
          </p:nvPr>
        </p:nvSpPr>
        <p:spPr>
          <a:xfrm>
            <a:off x="457200" y="981075"/>
            <a:ext cx="8229600" cy="5145088"/>
          </a:xfrm>
        </p:spPr>
        <p:txBody>
          <a:bodyPr/>
          <a:lstStyle/>
          <a:p>
            <a:pPr algn="just">
              <a:buFont typeface="Arial" charset="0"/>
              <a:buNone/>
            </a:pPr>
            <a:r>
              <a:rPr lang="el-GR" sz="2400" smtClean="0">
                <a:solidFill>
                  <a:srgbClr val="002060"/>
                </a:solidFill>
                <a:latin typeface="Arial" charset="0"/>
                <a:cs typeface="Arial" charset="0"/>
              </a:rPr>
              <a:t>                                   </a:t>
            </a:r>
            <a:r>
              <a:rPr lang="el-GR" sz="2800" b="1" smtClean="0">
                <a:solidFill>
                  <a:srgbClr val="002060"/>
                </a:solidFill>
                <a:latin typeface="Arial" charset="0"/>
                <a:cs typeface="Arial" charset="0"/>
              </a:rPr>
              <a:t>Οι ορισμοί</a:t>
            </a:r>
          </a:p>
          <a:p>
            <a:pPr algn="just"/>
            <a:r>
              <a:rPr lang="el-GR" sz="2400" smtClean="0">
                <a:solidFill>
                  <a:srgbClr val="002060"/>
                </a:solidFill>
                <a:latin typeface="Arial" charset="0"/>
                <a:cs typeface="Arial" charset="0"/>
              </a:rPr>
              <a:t>Έχουν δοθεί αρκετοί διαφορετικοί ορισμοί για τη  ν.α., ωστόσο κανένας  δεν θεωρείται πλήρης και δεν είναι κοινά αποδεκτός που να προσδιορίζει συνολικά και με ακρίβεια  τη ν.α.  Η δυσκολία έγκειται στο γεγονός ότι ο όρος ν.α. δεν επιδέχεται μια απλή εννοιολογική εξήγηση. Ο προσδιορισμός της ν.α.  απαιτεί ιδιαίτερη προσοχή, καλή γνώση και κατανόηση της πολυδιάστατης φύσης της ν.α., το συνδυασμό γνώσεων από διάφορα επιστημονικά πεδία (ψυχολογία, κοινωνιολογία, παιδαγωγική, βιοϊατρική κ.α), καθώς και τη συνεργασία των επιστημόνων που προέρχονται από αυτά τα πεδία.</a:t>
            </a:r>
          </a:p>
          <a:p>
            <a:pPr algn="just"/>
            <a:endParaRPr lang="el-GR"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1 - Τίτλος"/>
          <p:cNvSpPr>
            <a:spLocks noGrp="1"/>
          </p:cNvSpPr>
          <p:nvPr>
            <p:ph type="title"/>
          </p:nvPr>
        </p:nvSpPr>
        <p:spPr>
          <a:xfrm>
            <a:off x="0" y="0"/>
            <a:ext cx="9144000" cy="1341438"/>
          </a:xfrm>
        </p:spPr>
        <p:txBody>
          <a:bodyPr/>
          <a:lstStyle/>
          <a:p>
            <a:r>
              <a:rPr lang="el-GR" sz="3600" b="1" smtClean="0">
                <a:solidFill>
                  <a:srgbClr val="002060"/>
                </a:solidFill>
              </a:rPr>
              <a:t/>
            </a:r>
            <a:br>
              <a:rPr lang="el-GR" sz="3600" b="1" smtClean="0">
                <a:solidFill>
                  <a:srgbClr val="002060"/>
                </a:solidFill>
              </a:rPr>
            </a:br>
            <a:r>
              <a:rPr lang="el-GR" sz="3600" b="1" smtClean="0">
                <a:solidFill>
                  <a:srgbClr val="002060"/>
                </a:solidFill>
              </a:rPr>
              <a:t>Γενικό θεωρητικό για τη νοητική  αναπηρία</a:t>
            </a:r>
            <a:br>
              <a:rPr lang="el-GR" sz="3600" b="1" smtClean="0">
                <a:solidFill>
                  <a:srgbClr val="002060"/>
                </a:solidFill>
              </a:rPr>
            </a:br>
            <a:r>
              <a:rPr lang="el-GR" sz="3200" b="1" smtClean="0">
                <a:solidFill>
                  <a:srgbClr val="002060"/>
                </a:solidFill>
                <a:latin typeface="Arial" charset="0"/>
                <a:cs typeface="Arial" charset="0"/>
              </a:rPr>
              <a:t>Οι ορισμοί</a:t>
            </a:r>
            <a:r>
              <a:rPr lang="el-GR" sz="3200" smtClean="0">
                <a:solidFill>
                  <a:srgbClr val="002060"/>
                </a:solidFill>
                <a:latin typeface="Arial" charset="0"/>
                <a:cs typeface="Arial" charset="0"/>
              </a:rPr>
              <a:t/>
            </a:r>
            <a:br>
              <a:rPr lang="el-GR" sz="3200" smtClean="0">
                <a:solidFill>
                  <a:srgbClr val="002060"/>
                </a:solidFill>
                <a:latin typeface="Arial" charset="0"/>
                <a:cs typeface="Arial" charset="0"/>
              </a:rPr>
            </a:br>
            <a:endParaRPr lang="el-GR" sz="3200" smtClean="0">
              <a:solidFill>
                <a:srgbClr val="002060"/>
              </a:solidFill>
              <a:latin typeface="Arial" charset="0"/>
              <a:cs typeface="Arial" charset="0"/>
            </a:endParaRPr>
          </a:p>
        </p:txBody>
      </p:sp>
      <p:sp>
        <p:nvSpPr>
          <p:cNvPr id="124930" name="2 - Θέση περιεχομένου"/>
          <p:cNvSpPr>
            <a:spLocks noGrp="1"/>
          </p:cNvSpPr>
          <p:nvPr>
            <p:ph idx="1"/>
          </p:nvPr>
        </p:nvSpPr>
        <p:spPr>
          <a:xfrm>
            <a:off x="0" y="1341438"/>
            <a:ext cx="9144000" cy="5256212"/>
          </a:xfrm>
        </p:spPr>
        <p:txBody>
          <a:bodyPr/>
          <a:lstStyle/>
          <a:p>
            <a:pPr algn="just">
              <a:spcBef>
                <a:spcPct val="0"/>
              </a:spcBef>
              <a:buFont typeface="Arial" charset="0"/>
              <a:buNone/>
            </a:pPr>
            <a:r>
              <a:rPr lang="el-GR" sz="2400" b="1" smtClean="0">
                <a:solidFill>
                  <a:srgbClr val="002060"/>
                </a:solidFill>
                <a:latin typeface="Arial" charset="0"/>
                <a:cs typeface="Arial" charset="0"/>
              </a:rPr>
              <a:t>                                        </a:t>
            </a:r>
            <a:endParaRPr lang="el-GR" sz="2400" smtClean="0">
              <a:solidFill>
                <a:srgbClr val="002060"/>
              </a:solidFill>
              <a:latin typeface="Arial" charset="0"/>
              <a:cs typeface="Arial" charset="0"/>
            </a:endParaRPr>
          </a:p>
          <a:p>
            <a:pPr algn="just">
              <a:spcBef>
                <a:spcPct val="0"/>
              </a:spcBef>
            </a:pPr>
            <a:endParaRPr lang="el-GR" sz="2400" smtClean="0">
              <a:solidFill>
                <a:srgbClr val="002060"/>
              </a:solidFill>
              <a:latin typeface="Arial" charset="0"/>
              <a:cs typeface="Arial" charset="0"/>
            </a:endParaRPr>
          </a:p>
          <a:p>
            <a:pPr algn="just">
              <a:spcBef>
                <a:spcPct val="0"/>
              </a:spcBef>
            </a:pPr>
            <a:r>
              <a:rPr lang="el-GR" sz="2400" smtClean="0">
                <a:solidFill>
                  <a:srgbClr val="002060"/>
                </a:solidFill>
                <a:latin typeface="Arial" charset="0"/>
                <a:cs typeface="Arial" charset="0"/>
              </a:rPr>
              <a:t>Δύο θεωρούνται οι επικρατέστεροι ορισμοί, οι οποίοι βέβαια επιδέχονται κριτική ως προς την πληρότητα και  την ακρίβεια προσδιορισμού της ν.α συμπεριλαμβανομένων όλων των παραγόντων που προαναφέρθηκαν.</a:t>
            </a:r>
          </a:p>
          <a:p>
            <a:pPr algn="just">
              <a:spcBef>
                <a:spcPct val="0"/>
              </a:spcBef>
            </a:pPr>
            <a:endParaRPr lang="el-GR" sz="2400" smtClean="0">
              <a:solidFill>
                <a:srgbClr val="002060"/>
              </a:solidFill>
              <a:latin typeface="Arial" charset="0"/>
              <a:cs typeface="Arial" charset="0"/>
            </a:endParaRPr>
          </a:p>
          <a:p>
            <a:pPr algn="just">
              <a:spcBef>
                <a:spcPct val="0"/>
              </a:spcBef>
            </a:pPr>
            <a:r>
              <a:rPr lang="el-GR" sz="2400" smtClean="0">
                <a:solidFill>
                  <a:srgbClr val="002060"/>
                </a:solidFill>
                <a:latin typeface="Arial" charset="0"/>
                <a:cs typeface="Arial" charset="0"/>
              </a:rPr>
              <a:t>Ειδικότερα:</a:t>
            </a:r>
          </a:p>
          <a:p>
            <a:pPr algn="just">
              <a:spcBef>
                <a:spcPct val="0"/>
              </a:spcBef>
            </a:pPr>
            <a:endParaRPr lang="el-GR" sz="2500" smtClean="0">
              <a:latin typeface="Arial" charset="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p:cNvSpPr>
          <p:nvPr>
            <p:ph type="title"/>
          </p:nvPr>
        </p:nvSpPr>
        <p:spPr>
          <a:xfrm>
            <a:off x="0" y="274638"/>
            <a:ext cx="9144000" cy="1143000"/>
          </a:xfrm>
        </p:spPr>
        <p:txBody>
          <a:bodyPr/>
          <a:lstStyle/>
          <a:p>
            <a:r>
              <a:rPr lang="el-GR" sz="3600" b="1" smtClean="0">
                <a:solidFill>
                  <a:srgbClr val="002060"/>
                </a:solidFill>
              </a:rPr>
              <a:t>Γενικό θεωρητικό για τη νοητική  αναπηρία</a:t>
            </a:r>
            <a:br>
              <a:rPr lang="el-GR" sz="3600" b="1" smtClean="0">
                <a:solidFill>
                  <a:srgbClr val="002060"/>
                </a:solidFill>
              </a:rPr>
            </a:br>
            <a:r>
              <a:rPr lang="el-GR" sz="2800" b="1" smtClean="0">
                <a:solidFill>
                  <a:srgbClr val="002060"/>
                </a:solidFill>
                <a:latin typeface="Arial" charset="0"/>
                <a:cs typeface="Arial" charset="0"/>
              </a:rPr>
              <a:t>Οι ορισμοί</a:t>
            </a:r>
            <a:r>
              <a:rPr lang="el-GR" sz="2800" smtClean="0">
                <a:solidFill>
                  <a:srgbClr val="002060"/>
                </a:solidFill>
                <a:latin typeface="Arial" charset="0"/>
                <a:cs typeface="Arial" charset="0"/>
              </a:rPr>
              <a:t/>
            </a:r>
            <a:br>
              <a:rPr lang="el-GR" sz="2800" smtClean="0">
                <a:solidFill>
                  <a:srgbClr val="002060"/>
                </a:solidFill>
                <a:latin typeface="Arial" charset="0"/>
                <a:cs typeface="Arial" charset="0"/>
              </a:rPr>
            </a:br>
            <a:endParaRPr lang="el-GR" sz="2800" smtClean="0">
              <a:solidFill>
                <a:srgbClr val="002060"/>
              </a:solidFill>
              <a:latin typeface="Arial" charset="0"/>
              <a:cs typeface="Arial" charset="0"/>
            </a:endParaRPr>
          </a:p>
        </p:txBody>
      </p:sp>
      <p:sp>
        <p:nvSpPr>
          <p:cNvPr id="188419" name="Rectangle 3"/>
          <p:cNvSpPr>
            <a:spLocks noGrp="1"/>
          </p:cNvSpPr>
          <p:nvPr>
            <p:ph type="body" idx="1"/>
          </p:nvPr>
        </p:nvSpPr>
        <p:spPr/>
        <p:txBody>
          <a:bodyPr/>
          <a:lstStyle/>
          <a:p>
            <a:pPr algn="just">
              <a:spcBef>
                <a:spcPct val="0"/>
              </a:spcBef>
              <a:buFont typeface="Arial" charset="0"/>
              <a:buNone/>
            </a:pPr>
            <a:endParaRPr lang="el-GR" sz="2400" smtClean="0">
              <a:solidFill>
                <a:srgbClr val="002060"/>
              </a:solidFill>
              <a:latin typeface="Arial" charset="0"/>
              <a:cs typeface="Arial" charset="0"/>
            </a:endParaRPr>
          </a:p>
          <a:p>
            <a:pPr algn="just">
              <a:spcBef>
                <a:spcPct val="0"/>
              </a:spcBef>
            </a:pPr>
            <a:r>
              <a:rPr lang="el-GR" sz="2400" smtClean="0">
                <a:solidFill>
                  <a:srgbClr val="002060"/>
                </a:solidFill>
                <a:latin typeface="Arial" charset="0"/>
                <a:cs typeface="Arial" charset="0"/>
              </a:rPr>
              <a:t>1. Σύμφωνα με τον Παγκόσμιο Οργανισμό Υγείας (</a:t>
            </a:r>
            <a:r>
              <a:rPr lang="en-US" sz="2400" smtClean="0">
                <a:solidFill>
                  <a:srgbClr val="002060"/>
                </a:solidFill>
                <a:latin typeface="Arial" charset="0"/>
                <a:cs typeface="Arial" charset="0"/>
              </a:rPr>
              <a:t>WHO</a:t>
            </a:r>
            <a:r>
              <a:rPr lang="el-GR" sz="2400" smtClean="0">
                <a:solidFill>
                  <a:srgbClr val="002060"/>
                </a:solidFill>
                <a:latin typeface="Arial" charset="0"/>
                <a:cs typeface="Arial" charset="0"/>
              </a:rPr>
              <a:t>, 2000),    ( </a:t>
            </a:r>
            <a:r>
              <a:rPr lang="en-US" sz="2400" smtClean="0">
                <a:solidFill>
                  <a:srgbClr val="002060"/>
                </a:solidFill>
                <a:latin typeface="Arial" charset="0"/>
                <a:cs typeface="Arial" charset="0"/>
              </a:rPr>
              <a:t>ICD</a:t>
            </a:r>
            <a:r>
              <a:rPr lang="el-GR" sz="2400" smtClean="0">
                <a:solidFill>
                  <a:srgbClr val="002060"/>
                </a:solidFill>
                <a:latin typeface="Arial" charset="0"/>
                <a:cs typeface="Arial" charset="0"/>
              </a:rPr>
              <a:t> – 10 ) «</a:t>
            </a:r>
            <a:r>
              <a:rPr lang="el-GR" sz="2400" i="1" smtClean="0">
                <a:solidFill>
                  <a:srgbClr val="002060"/>
                </a:solidFill>
                <a:latin typeface="Arial" charset="0"/>
                <a:cs typeface="Arial" charset="0"/>
              </a:rPr>
              <a:t>η νοητική καθυστέρηση είναι κατάσταση καθυστερημένης ή ατελούς ανάπτυξης της νόησης, που χαρακτηρίζεται ιδιαίτερα από διαταραχή των δεξιοτήτων, οι οποίες εκδηλώνονται στη διάρκεια της αναπτυξιακής περιόδου και οι οποίες συμβάλλουν στο συνολικό επίπεδο της νοημοσύνης, δηλ. των γνωστικών, γλωσσικών, κινητικών και κοινωνικών ικανοτήτων. Η καθυστέρηση μπορεί να συμβεί με ή χωρίς οποιαδήποτε άλλη ψυχική ή σωματική διαταραχή</a:t>
            </a:r>
            <a:r>
              <a:rPr lang="el-GR" sz="2400" smtClean="0">
                <a:solidFill>
                  <a:srgbClr val="002060"/>
                </a:solidFill>
                <a:latin typeface="Arial" charset="0"/>
                <a:cs typeface="Arial" charset="0"/>
              </a:rPr>
              <a:t>.» </a:t>
            </a:r>
          </a:p>
          <a:p>
            <a:pPr algn="just"/>
            <a:endParaRPr lang="el-GR" sz="2600" smtClean="0"/>
          </a:p>
          <a:p>
            <a:endParaRPr lang="el-GR"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3338</TotalTime>
  <Words>4155</Words>
  <Application>Microsoft Office PowerPoint</Application>
  <PresentationFormat>Προβολή στην οθόνη (4:3)</PresentationFormat>
  <Paragraphs>367</Paragraphs>
  <Slides>64</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64</vt:i4>
      </vt:variant>
    </vt:vector>
  </HeadingPairs>
  <TitlesOfParts>
    <vt:vector size="65" baseType="lpstr">
      <vt:lpstr>Θέμα του Office</vt:lpstr>
      <vt:lpstr>    «Πρόγραμμα μέτρων εξατομικευμένης υποστήριξης μαθητών με αναπηρίες ή/και    ειδικές εκπαιδευτικές ανάγκες για τη μεγιστοποίηση της ακαδημαϊκής και κοινωνικής τους ανάπτυξης με τη χρήση Νέων Τεχνολογιών και Ψηφιακού Εκπαιδευτικού Υλικού»    Διαφοροποίηση της διδασκαλίας  για μαθητές με Νοητική αναπηρία   </vt:lpstr>
      <vt:lpstr> Γενικό θεωρητικό για τη νοητική αναπηρία </vt:lpstr>
      <vt:lpstr>Γενικό θεωρητικό για τη νοητική αναπηρία</vt:lpstr>
      <vt:lpstr>   Γενικό θεωρητικό για τη νοητική αναπηρία Οι όροι </vt:lpstr>
      <vt:lpstr> Γενικό θεωρητικό για τη ν.α. Οι όροι </vt:lpstr>
      <vt:lpstr>Γενικό θεωρητικό για τη νοητική αναπηρία</vt:lpstr>
      <vt:lpstr>Γενικό θεωρητικό για τη νοητική  αναπηρία</vt:lpstr>
      <vt:lpstr> Γενικό θεωρητικό για τη νοητική  αναπηρία Οι ορισμοί </vt:lpstr>
      <vt:lpstr>Γενικό θεωρητικό για τη νοητική  αναπηρία Οι ορισμοί </vt:lpstr>
      <vt:lpstr>Γενικό θεωρητικό για τη νοητική αναπηρία</vt:lpstr>
      <vt:lpstr>Γενικό θεωρητικό για τη νοητική αναπηρία</vt:lpstr>
      <vt:lpstr>Διαφάνεια 12</vt:lpstr>
      <vt:lpstr>Γενικό θεωρητικό για τη νοητική αναπηρία</vt:lpstr>
      <vt:lpstr>  Γενικό θεωρητικό για τη νοητική αναπηρία Διαφορετικές προσεγγίσεις της ν.α:  </vt:lpstr>
      <vt:lpstr>Γενικό θεωρητικό για τη νοητική  αναπηρία</vt:lpstr>
      <vt:lpstr>Γενικό θεωρητικό για τη νοητική  αναπηρία</vt:lpstr>
      <vt:lpstr>Γενικό θεωρητικό για τη νοητική αναπηρία</vt:lpstr>
      <vt:lpstr> Γενικό θεωρητικό για τη νοητική αναπηρία </vt:lpstr>
      <vt:lpstr>Γενικό θεωρητικό για τη νοητική αναπηρία</vt:lpstr>
      <vt:lpstr>  Γενικό θεωρητικό για τη νοητική αναπηρία Ταξινόμηση  ν.α  </vt:lpstr>
      <vt:lpstr> Γενικό θεωρητικό για τη νοητική αναπηρία Ταξινόμηση  ν.α  </vt:lpstr>
      <vt:lpstr>   Γενικό θεωρητικό για τη νοητική αναπηρία  Ταξινόμηση της  ν.α  </vt:lpstr>
      <vt:lpstr> Γενικό θεωρητικό για τη νοητική αναπηρία  Ταξινόμηση της  ν.α </vt:lpstr>
      <vt:lpstr>Ταξινόμηση της ν.α</vt:lpstr>
      <vt:lpstr>Ταξινόμηση της ν.α</vt:lpstr>
      <vt:lpstr>Ταξινόμηση της ν.α</vt:lpstr>
      <vt:lpstr>Γενικό θεωρητικό για τη νοητική  αναπηρία</vt:lpstr>
      <vt:lpstr>  Γενικό θεωρητικό για τη νοητική αναπηρία Αίτια της ν.α: βιοϊατρικά-περιβαλλοντικά  </vt:lpstr>
      <vt:lpstr>Γενικό θεωρητικό για τη νοητική αναπηρία Αίτια της ν.α: βιοϊατρικά-περιβαλλοντικά</vt:lpstr>
      <vt:lpstr>Γενικό θεωρητικό για τη νοητική  αναπηρία </vt:lpstr>
      <vt:lpstr>Γενικά χαρακτηριστικά των  μαθητών με ν.α </vt:lpstr>
      <vt:lpstr> Γενικά χαρακτηριστικά των  μαθητών με ν.α </vt:lpstr>
      <vt:lpstr>Γενικά χαρακτηριστικά των  μαθητών με ν.α</vt:lpstr>
      <vt:lpstr>Γενικά χαρακτηριστικά των  μαθητών με ν.α</vt:lpstr>
      <vt:lpstr>Γενικά χαρακτηριστικά των  μαθητών με ν.α</vt:lpstr>
      <vt:lpstr>Γενικά χαρακτηριστικά των  μαθητών με ν.α</vt:lpstr>
      <vt:lpstr>Βασικές αρχές εκπαίδευσης μαθητών με νοητική αναπηρία</vt:lpstr>
      <vt:lpstr>Βασικές αρχές εκπαίδευσης μαθητών με νοητική αναπηρία</vt:lpstr>
      <vt:lpstr>Βασικές αρχές εκπαίδευσης μαθητών με νοητική αναπηρία</vt:lpstr>
      <vt:lpstr>Βασικές αρχές εκπαίδευσης μαθητών με νοητική αναπηρία</vt:lpstr>
      <vt:lpstr>Βασικές αρχές εκπαίδευσης μαθητών με νοητική αναπηρία</vt:lpstr>
      <vt:lpstr>Βασικές αρχές εκπαίδευσης μαθητών με νοητική αναπηρία</vt:lpstr>
      <vt:lpstr>Στρατηγικές διαφοροποίησης για μαθητές με νοητική αναπηρία</vt:lpstr>
      <vt:lpstr> Στρατηγικές διαφοροποίησης για μαθητές με νοητική αναπηρία </vt:lpstr>
      <vt:lpstr>Ενδεικτικό παράδειγμα ανάλυσης έργου</vt:lpstr>
      <vt:lpstr>Στρατηγικές διαφοροποίησης για μαθητές με νοητική αναπηρία </vt:lpstr>
      <vt:lpstr>Στρατηγικές διαφοροποίησης για μαθητές με νοητική αναπηρία </vt:lpstr>
      <vt:lpstr>Στρατηγικές διαφοροποίησης για μαθητές με νοητική αναπηρία </vt:lpstr>
      <vt:lpstr>Στρατηγικές διαφοροποίησης για μαθητές με νοητική αναπηρία </vt:lpstr>
      <vt:lpstr>Στρατηγικές διαφοροποίησης για μαθητές με νοητική αναπηρία </vt:lpstr>
      <vt:lpstr>Στρατηγικές διαφοροποίησης για μαθητές με νοητική αναπηρία </vt:lpstr>
      <vt:lpstr>Στρατηγικές διαφοροποίησης για μαθητές με νοητική αναπηρία </vt:lpstr>
      <vt:lpstr>  Στρατηγικές διαφοροποίησης για μαθητές με νοητική αναπηρία </vt:lpstr>
      <vt:lpstr>Στρατηγικές διαφοροποίησης για μαθητές με νοητική αναπηρία  </vt:lpstr>
      <vt:lpstr>  Στρατηγικές διαφοροποίησης για μαθητές με νοητική αναπηρία </vt:lpstr>
      <vt:lpstr>Στρατηγικές διαφοροποίησης για μαθητές με νοητική αναπηρία </vt:lpstr>
      <vt:lpstr>Στρατηγικές διαφοροποίησης για μαθητές με νοητική αναπηρία </vt:lpstr>
      <vt:lpstr>Διαφάνεια 58</vt:lpstr>
      <vt:lpstr>Στρατηγικές διαφοροποίησης για μαθητές με νοητική αναπηρία </vt:lpstr>
      <vt:lpstr>Στρατηγικές διαφοροποίησης για μαθητές με νοητική αναπηρία</vt:lpstr>
      <vt:lpstr>Στρατηγικές διαφοροποίησης για μαθητές με νοητική αναπηρία </vt:lpstr>
      <vt:lpstr>Στρατηγικές διαφοροποίησης για μαθητές με νοητική αναπηρία </vt:lpstr>
      <vt:lpstr>Στρατηγικές διαφοροποίησης για μαθητές με νοητική αναπηρία </vt:lpstr>
      <vt:lpstr>Ενδεικτική Βιβλιογραφία</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Διαφοροποίηση της διδασκαλίας</dc:title>
  <dc:creator>mgelastopoulou</dc:creator>
  <cp:lastModifiedBy>mgelastopoulou</cp:lastModifiedBy>
  <cp:revision>354</cp:revision>
  <dcterms:created xsi:type="dcterms:W3CDTF">2013-09-17T14:22:30Z</dcterms:created>
  <dcterms:modified xsi:type="dcterms:W3CDTF">2014-03-24T08:10:51Z</dcterms:modified>
</cp:coreProperties>
</file>