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5"/>
  </p:notesMasterIdLst>
  <p:sldIdLst>
    <p:sldId id="355" r:id="rId2"/>
    <p:sldId id="377" r:id="rId3"/>
    <p:sldId id="378" r:id="rId4"/>
    <p:sldId id="379" r:id="rId5"/>
    <p:sldId id="380" r:id="rId6"/>
    <p:sldId id="381" r:id="rId7"/>
    <p:sldId id="382" r:id="rId8"/>
    <p:sldId id="435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36" r:id="rId27"/>
    <p:sldId id="437" r:id="rId28"/>
    <p:sldId id="438" r:id="rId29"/>
    <p:sldId id="439" r:id="rId30"/>
    <p:sldId id="440" r:id="rId31"/>
    <p:sldId id="441" r:id="rId32"/>
    <p:sldId id="442" r:id="rId33"/>
    <p:sldId id="443" r:id="rId34"/>
    <p:sldId id="444" r:id="rId35"/>
    <p:sldId id="445" r:id="rId36"/>
    <p:sldId id="446" r:id="rId37"/>
    <p:sldId id="447" r:id="rId38"/>
    <p:sldId id="448" r:id="rId39"/>
    <p:sldId id="450" r:id="rId40"/>
    <p:sldId id="451" r:id="rId41"/>
    <p:sldId id="449" r:id="rId42"/>
    <p:sldId id="452" r:id="rId43"/>
    <p:sldId id="453" r:id="rId44"/>
    <p:sldId id="454" r:id="rId45"/>
    <p:sldId id="455" r:id="rId46"/>
    <p:sldId id="456" r:id="rId47"/>
    <p:sldId id="457" r:id="rId48"/>
    <p:sldId id="458" r:id="rId49"/>
    <p:sldId id="459" r:id="rId50"/>
    <p:sldId id="460" r:id="rId51"/>
    <p:sldId id="461" r:id="rId52"/>
    <p:sldId id="462" r:id="rId53"/>
    <p:sldId id="464" r:id="rId54"/>
    <p:sldId id="424" r:id="rId55"/>
    <p:sldId id="425" r:id="rId56"/>
    <p:sldId id="426" r:id="rId57"/>
    <p:sldId id="427" r:id="rId58"/>
    <p:sldId id="428" r:id="rId59"/>
    <p:sldId id="429" r:id="rId60"/>
    <p:sldId id="430" r:id="rId61"/>
    <p:sldId id="431" r:id="rId62"/>
    <p:sldId id="432" r:id="rId63"/>
    <p:sldId id="434" r:id="rId6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94571" autoAdjust="0"/>
  </p:normalViewPr>
  <p:slideViewPr>
    <p:cSldViewPr>
      <p:cViewPr>
        <p:scale>
          <a:sx n="79" d="100"/>
          <a:sy n="79" d="100"/>
        </p:scale>
        <p:origin x="-1098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A96CFE-6728-4703-A720-FA06E99C0E6E}" type="datetimeFigureOut">
              <a:rPr lang="el-GR"/>
              <a:pPr>
                <a:defRPr/>
              </a:pPr>
              <a:t>13/5/2014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5C0A02-DB63-4BE2-9830-B5FC3C90922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10931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6D1F5C-60FB-422E-BD72-07C838D20A10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39940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BC2169-C46B-482A-9295-D81691A67D8C}" type="slidenum">
              <a:rPr lang="el-GR" smtClean="0"/>
              <a:pPr>
                <a:defRPr/>
              </a:pPr>
              <a:t>57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A64A4-1C5C-4941-BABE-9A39546E4878}" type="datetime1">
              <a:rPr lang="el-GR"/>
              <a:pPr>
                <a:defRPr/>
              </a:pPr>
              <a:t>13/5/2014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Ντ. Αστέρη &amp; Π. Γαλάνης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13EB2-232B-4471-BB87-D46BDA6794D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23215346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3D8D9-D962-43A4-96F1-37F7C462BC62}" type="datetime1">
              <a:rPr lang="el-GR"/>
              <a:pPr>
                <a:defRPr/>
              </a:pPr>
              <a:t>13/5/2014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Ντ. Αστέρη &amp; Π. Γαλάνης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F8C17-2B7B-45C3-8C2B-B036BEE3D6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266078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FDCC6-C417-4EF2-AC01-C9869D5644CC}" type="datetime1">
              <a:rPr lang="el-GR"/>
              <a:pPr>
                <a:defRPr/>
              </a:pPr>
              <a:t>13/5/2014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Ντ. Αστέρη &amp; Π. Γαλάνης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3691-5A11-4B5E-AD67-3E1E2697F30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21329424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12E24-E103-400B-942B-0B53FEE2F674}" type="datetime1">
              <a:rPr lang="el-GR"/>
              <a:pPr>
                <a:defRPr/>
              </a:pPr>
              <a:t>13/5/2014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l-GR"/>
              <a:t>Ντ. </a:t>
            </a:r>
            <a:r>
              <a:rPr lang="el-GR" err="1"/>
              <a:t>Αστέρη</a:t>
            </a:r>
            <a:r>
              <a:rPr lang="el-GR"/>
              <a:t> &amp; Π. Γαλάνης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650F-F75D-4171-B7A0-B574EC11060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44703042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5626D-AD8C-43B5-AC0C-2D8ACD26B9D1}" type="datetime1">
              <a:rPr lang="el-GR"/>
              <a:pPr>
                <a:defRPr/>
              </a:pPr>
              <a:t>13/5/2014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Ντ. Αστέρη &amp; Π. Γαλάνης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C99F3-02F0-476C-872E-387B200823D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35767679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23625-3C6E-473E-A7FC-F3F490CFF359}" type="datetime1">
              <a:rPr lang="el-GR"/>
              <a:pPr>
                <a:defRPr/>
              </a:pPr>
              <a:t>13/5/2014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Ντ. Αστέρη &amp; Π. Γαλάνης</a:t>
            </a: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9A228-CF77-4628-9CD6-BE348C27343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98982603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703DC-83E6-4C7B-8A71-93CD3B73587F}" type="datetime1">
              <a:rPr lang="el-GR"/>
              <a:pPr>
                <a:defRPr/>
              </a:pPr>
              <a:t>13/5/2014</a:t>
            </a:fld>
            <a:endParaRPr 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Ντ. Αστέρη &amp; Π. Γαλάνης</a:t>
            </a:r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5FC64-AC2F-493B-AC4B-3B1F896A12B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02410783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08EA1-1D14-4BDA-AEF7-B03CECE65868}" type="datetime1">
              <a:rPr lang="el-GR"/>
              <a:pPr>
                <a:defRPr/>
              </a:pPr>
              <a:t>13/5/2014</a:t>
            </a:fld>
            <a:endParaRPr lang="el-GR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Ντ. Αστέρη &amp; Π. Γαλάνης</a:t>
            </a:r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88DC9-920C-40C0-9F6A-DF796485D2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7204475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4C84E-B6CC-4A15-A55C-FA0E33D4DDD7}" type="datetime1">
              <a:rPr lang="el-GR"/>
              <a:pPr>
                <a:defRPr/>
              </a:pPr>
              <a:t>13/5/2014</a:t>
            </a:fld>
            <a:endParaRPr lang="el-GR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Ντ. Αστέρη &amp; Π. Γαλάνης</a:t>
            </a:r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F7E78-B2AE-4CE2-AD23-8608A89A683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82180530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EE2EA-F07D-41CA-B3E9-2ABFB644699D}" type="datetime1">
              <a:rPr lang="el-GR"/>
              <a:pPr>
                <a:defRPr/>
              </a:pPr>
              <a:t>13/5/2014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Ντ. Αστέρη &amp; Π. Γαλάνης</a:t>
            </a: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8542C-4FF0-41CE-A15C-A5E533799C4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72227232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4691A-2E65-45C0-AE6F-69EF140C64E7}" type="datetime1">
              <a:rPr lang="el-GR"/>
              <a:pPr>
                <a:defRPr/>
              </a:pPr>
              <a:t>13/5/2014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Ντ. Αστέρη &amp; Π. Γαλάνης</a:t>
            </a: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CE164-2AD7-44FE-A2E3-F82B743E6A7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24334544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495BC-E97A-458C-8BE2-FB7410600BE9}" type="datetime1">
              <a:rPr lang="el-GR"/>
              <a:pPr>
                <a:defRPr/>
              </a:pPr>
              <a:t>13/5/2014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/>
              <a:t>Ντ. Αστέρη &amp; Π. Γαλάνης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7202A4-4104-4AFB-B721-DF499DE1B96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spd="slow">
    <p:push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p.edu.g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lX4GHZOL-X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ctrTitle"/>
          </p:nvPr>
        </p:nvSpPr>
        <p:spPr>
          <a:xfrm>
            <a:off x="685800" y="1773238"/>
            <a:ext cx="7772400" cy="1470025"/>
          </a:xfrm>
        </p:spPr>
        <p:txBody>
          <a:bodyPr/>
          <a:lstStyle/>
          <a:p>
            <a:pPr eaLnBrk="1" hangingPunct="1"/>
            <a:r>
              <a:rPr lang="el-GR" altLang="el-GR" smtClean="0">
                <a:solidFill>
                  <a:srgbClr val="002060"/>
                </a:solidFill>
              </a:rPr>
              <a:t>Διαφοροποίηση της διδασκαλίας</a:t>
            </a:r>
            <a:r>
              <a:rPr lang="en-US" altLang="el-GR" smtClean="0">
                <a:solidFill>
                  <a:srgbClr val="002060"/>
                </a:solidFill>
              </a:rPr>
              <a:t/>
            </a:r>
            <a:br>
              <a:rPr lang="en-US" altLang="el-GR" smtClean="0">
                <a:solidFill>
                  <a:srgbClr val="002060"/>
                </a:solidFill>
              </a:rPr>
            </a:br>
            <a:r>
              <a:rPr lang="el-GR" altLang="el-GR" smtClean="0">
                <a:solidFill>
                  <a:srgbClr val="002060"/>
                </a:solidFill>
              </a:rPr>
              <a:t>για μαθητές</a:t>
            </a:r>
            <a:r>
              <a:rPr lang="en-US" altLang="el-GR" smtClean="0">
                <a:solidFill>
                  <a:srgbClr val="002060"/>
                </a:solidFill>
              </a:rPr>
              <a:t> </a:t>
            </a:r>
            <a:r>
              <a:rPr lang="el-GR" altLang="el-GR" smtClean="0">
                <a:solidFill>
                  <a:srgbClr val="002060"/>
                </a:solidFill>
              </a:rPr>
              <a:t>με αυτισμό</a:t>
            </a:r>
            <a:endParaRPr lang="el-GR" altLang="el-GR" smtClean="0"/>
          </a:p>
        </p:txBody>
      </p:sp>
      <p:pic>
        <p:nvPicPr>
          <p:cNvPr id="3075" name="9 - Εικόνα" descr="logo-espa[1]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43926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IE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450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667"/>
          <a:stretch>
            <a:fillRect/>
          </a:stretch>
        </p:blipFill>
        <p:spPr bwMode="auto">
          <a:xfrm>
            <a:off x="5072063" y="4217988"/>
            <a:ext cx="4071937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2 - Υπότιτλος"/>
          <p:cNvSpPr>
            <a:spLocks noGrp="1"/>
          </p:cNvSpPr>
          <p:nvPr>
            <p:ph type="subTitle" idx="1"/>
          </p:nvPr>
        </p:nvSpPr>
        <p:spPr>
          <a:xfrm>
            <a:off x="1000125" y="3429000"/>
            <a:ext cx="7500938" cy="714375"/>
          </a:xfrm>
        </p:spPr>
        <p:txBody>
          <a:bodyPr/>
          <a:lstStyle/>
          <a:p>
            <a:pPr eaLnBrk="1" hangingPunct="1"/>
            <a:r>
              <a:rPr lang="el-GR" altLang="el-GR" b="1" dirty="0" err="1" smtClean="0">
                <a:solidFill>
                  <a:schemeClr val="tx1"/>
                </a:solidFill>
              </a:rPr>
              <a:t>Ντορέττα</a:t>
            </a:r>
            <a:r>
              <a:rPr lang="el-GR" altLang="el-GR" b="1" dirty="0" smtClean="0">
                <a:solidFill>
                  <a:schemeClr val="tx1"/>
                </a:solidFill>
              </a:rPr>
              <a:t> </a:t>
            </a:r>
            <a:r>
              <a:rPr lang="el-GR" altLang="el-GR" b="1" dirty="0" err="1" smtClean="0">
                <a:solidFill>
                  <a:schemeClr val="tx1"/>
                </a:solidFill>
              </a:rPr>
              <a:t>Αστέρη</a:t>
            </a:r>
            <a:endParaRPr lang="el-GR" altLang="el-GR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/>
              <a:t>ΑΙΤΙΟΛΟΓΙΑ</a:t>
            </a:r>
            <a:endParaRPr lang="el-GR" altLang="el-GR" smtClean="0"/>
          </a:p>
        </p:txBody>
      </p:sp>
      <p:sp>
        <p:nvSpPr>
          <p:cNvPr id="12291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ct val="40000"/>
              </a:spcBef>
              <a:buFont typeface="Arial" charset="0"/>
              <a:buNone/>
            </a:pPr>
            <a:r>
              <a:rPr lang="el-GR" altLang="el-GR" sz="2800" smtClean="0"/>
              <a:t>Ισχυρές ενδείξεις</a:t>
            </a:r>
          </a:p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el-GR" altLang="el-GR" sz="2800" smtClean="0"/>
              <a:t>Η κρίσιμη περίοδος για την ανάπτυξη του αυτισμού είναι </a:t>
            </a:r>
            <a:r>
              <a:rPr lang="el-GR" altLang="el-GR" sz="2800" b="1" smtClean="0">
                <a:solidFill>
                  <a:schemeClr val="accent1"/>
                </a:solidFill>
              </a:rPr>
              <a:t>κατά τη διάρκεια της κύησης</a:t>
            </a:r>
            <a:endParaRPr lang="el-GR" altLang="el-GR" sz="2800" smtClean="0"/>
          </a:p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el-GR" altLang="el-GR" sz="2800" smtClean="0"/>
              <a:t>Ο αυτισμός έχει </a:t>
            </a:r>
            <a:r>
              <a:rPr lang="el-GR" altLang="el-GR" sz="2800" b="1" smtClean="0">
                <a:solidFill>
                  <a:schemeClr val="accent1"/>
                </a:solidFill>
              </a:rPr>
              <a:t>οργανική</a:t>
            </a:r>
            <a:r>
              <a:rPr lang="el-GR" altLang="el-GR" sz="2800" smtClean="0">
                <a:solidFill>
                  <a:srgbClr val="009ED6"/>
                </a:solidFill>
              </a:rPr>
              <a:t> </a:t>
            </a:r>
            <a:r>
              <a:rPr lang="el-GR" altLang="el-GR" sz="2800" smtClean="0"/>
              <a:t>αιτιότητα: οφείλεται σε βλάβη μιας συγκεκριμένης περιοχής ή συστήματος του εγκεφάλου</a:t>
            </a:r>
          </a:p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el-GR" altLang="el-GR" sz="2800" smtClean="0"/>
              <a:t>Είναι </a:t>
            </a:r>
            <a:r>
              <a:rPr lang="el-GR" altLang="el-GR" sz="2800" b="1" smtClean="0">
                <a:solidFill>
                  <a:schemeClr val="accent1"/>
                </a:solidFill>
              </a:rPr>
              <a:t>πολυ-παραγοντικό φαινόμενο</a:t>
            </a:r>
          </a:p>
          <a:p>
            <a:endParaRPr lang="el-GR" altLang="el-GR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/>
              <a:t>ΔΙΑΓΝΩΣΗ</a:t>
            </a:r>
            <a:endParaRPr lang="el-GR" altLang="el-GR" smtClean="0"/>
          </a:p>
        </p:txBody>
      </p:sp>
      <p:sp>
        <p:nvSpPr>
          <p:cNvPr id="13315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altLang="el-GR" sz="2800" smtClean="0"/>
              <a:t>Διάγνωση μέσω των διαγνωστικών κριτηρίων </a:t>
            </a:r>
            <a:r>
              <a:rPr lang="en-GB" altLang="el-GR" sz="2800" smtClean="0"/>
              <a:t>DSM-V </a:t>
            </a:r>
            <a:r>
              <a:rPr lang="el-GR" altLang="el-GR" sz="2800" smtClean="0"/>
              <a:t>ή </a:t>
            </a:r>
            <a:r>
              <a:rPr lang="en-GB" altLang="el-GR" sz="2800" smtClean="0"/>
              <a:t>ICD-10</a:t>
            </a:r>
            <a:r>
              <a:rPr lang="el-GR" altLang="el-GR" sz="2800" smtClean="0"/>
              <a:t>, συνήθως στην ηλικία των 2-3 ετών.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altLang="el-GR" sz="2800" smtClean="0"/>
              <a:t>Δυνατότητα ανίχνευσης σοβαρών αναπτυξιακών διαταραχών στην ηλικία των 18-24 μηνών: </a:t>
            </a:r>
            <a:r>
              <a:rPr lang="en-GB" altLang="el-GR" sz="2800" smtClean="0"/>
              <a:t>M-CHAT</a:t>
            </a:r>
          </a:p>
          <a:p>
            <a:endParaRPr lang="el-GR" altLang="el-GR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/>
              <a:t>ΔΙΑΔΙΚΑΣΙΕΣ ΑΞΙΟΛΟΓΗΣΗΣ</a:t>
            </a:r>
          </a:p>
        </p:txBody>
      </p:sp>
      <p:sp>
        <p:nvSpPr>
          <p:cNvPr id="14339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800" smtClean="0"/>
              <a:t>Λήψη ιστορικού από τους γονείς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800" smtClean="0"/>
              <a:t>Αξιολόγηση του αναπτυξιακού επιπέδου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800" smtClean="0"/>
              <a:t>Υπολογισμός του δείκτη νοημοσύνη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800" smtClean="0"/>
              <a:t>Αξιολόγηση του προφορικού λόγου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800" smtClean="0"/>
              <a:t>Αξιολόγηση προσαρμοστικής συμπεριφοράς</a:t>
            </a:r>
          </a:p>
          <a:p>
            <a:endParaRPr lang="el-GR" altLang="el-GR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/>
              <a:t>ΔΙΑΔΙΚΑΣΙΕΣ ΑΞΙΟΛΟΓΗΣΗΣ</a:t>
            </a:r>
          </a:p>
        </p:txBody>
      </p:sp>
      <p:sp>
        <p:nvSpPr>
          <p:cNvPr id="1536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altLang="el-GR" sz="2800" smtClean="0"/>
              <a:t>Αξιολόγηση βάσει του Αναλυτικού Προγράμματος του Αυτισμού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altLang="el-GR" sz="2800" smtClean="0"/>
              <a:t>Αξιολόγηση ενισχυτών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altLang="el-GR" sz="2800" smtClean="0"/>
              <a:t>Λειτουργική αξιολόγηση προβλημάτων συμπεριφοράς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τρογγυλεμένο ορθογώνιο 3"/>
          <p:cNvSpPr/>
          <p:nvPr/>
        </p:nvSpPr>
        <p:spPr>
          <a:xfrm>
            <a:off x="468313" y="981075"/>
            <a:ext cx="8280400" cy="46799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4000" b="1" dirty="0"/>
              <a:t>ΒΑΣΙΚΕΣ ΑΡΧΕΣ ΤΗΣ ΕΚΠΑΙΔΕΥΣΗΣ ΠΑΙΔΙΩΝ ΜΕ ΔΑΦ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ΧΑΡΑΚΤΗΡΙΣΤΙΚΑ ΒΕΛΤΙΣΤΩΝ ΠΑΡΕΜΒΑΣΕΩΝ</a:t>
            </a:r>
            <a:endParaRPr lang="el-GR" dirty="0"/>
          </a:p>
        </p:txBody>
      </p:sp>
      <p:sp>
        <p:nvSpPr>
          <p:cNvPr id="17411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altLang="el-GR" sz="2800" smtClean="0"/>
              <a:t>Πρώιμη παρέμβαση: Έναρξη της παρέμβασης στην ηλικία των 2-4 ετών</a:t>
            </a:r>
          </a:p>
          <a:p>
            <a:pPr>
              <a:spcAft>
                <a:spcPts val="600"/>
              </a:spcAft>
            </a:pPr>
            <a:r>
              <a:rPr lang="el-GR" altLang="el-GR" sz="2800" smtClean="0"/>
              <a:t>Εντατικότητα παρέμβασης: Αναλογία εκπαιδευτή – παιδιού 1-1, για 20-30 ώρες την εβδομάδα</a:t>
            </a:r>
          </a:p>
          <a:p>
            <a:pPr>
              <a:spcAft>
                <a:spcPts val="600"/>
              </a:spcAft>
            </a:pPr>
            <a:r>
              <a:rPr lang="el-GR" altLang="el-GR" sz="2800" smtClean="0"/>
              <a:t>Διάρκεια εντατικής παρέμβασης : 2-3 έτη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 smtClean="0"/>
          </a:p>
        </p:txBody>
      </p:sp>
      <p:sp>
        <p:nvSpPr>
          <p:cNvPr id="18435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l-GR" altLang="el-GR" sz="2800" smtClean="0"/>
              <a:t>Κατάρτιση Εξατομικευμένου Εκπαιδευτικού Προγράμματος (ΕΕΠ), με έμφαση:</a:t>
            </a:r>
          </a:p>
          <a:p>
            <a:pPr lvl="1">
              <a:spcAft>
                <a:spcPts val="600"/>
              </a:spcAft>
            </a:pPr>
            <a:r>
              <a:rPr lang="el-GR" altLang="el-GR" sz="2400" smtClean="0"/>
              <a:t>Στην ανάπτυξη της αυτονομίας</a:t>
            </a:r>
          </a:p>
          <a:p>
            <a:pPr lvl="1">
              <a:spcAft>
                <a:spcPts val="600"/>
              </a:spcAft>
            </a:pPr>
            <a:r>
              <a:rPr lang="el-GR" altLang="el-GR" sz="2400" smtClean="0"/>
              <a:t>Στη γενίκευση και διατήρηση των δεξιοτήτων</a:t>
            </a:r>
          </a:p>
          <a:p>
            <a:pPr lvl="1">
              <a:spcAft>
                <a:spcPts val="600"/>
              </a:spcAft>
            </a:pPr>
            <a:r>
              <a:rPr lang="el-GR" altLang="el-GR" sz="2400" smtClean="0"/>
              <a:t>Στην αντιμετώπιση των προβλημάτων συμπεριφοράς</a:t>
            </a:r>
            <a:endParaRPr lang="el-GR" altLang="el-GR" smtClean="0"/>
          </a:p>
          <a:p>
            <a:pPr>
              <a:spcAft>
                <a:spcPts val="600"/>
              </a:spcAft>
            </a:pPr>
            <a:r>
              <a:rPr lang="el-GR" altLang="el-GR" sz="2800" smtClean="0"/>
              <a:t>Συμμετοχή του παιδιού με ΔΑΦ σε εποικοδομητικές δραστηριότητες καθόλη τη διάρκεια της παραμονής του στο σχολείο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 smtClean="0"/>
          </a:p>
        </p:txBody>
      </p:sp>
      <p:sp>
        <p:nvSpPr>
          <p:cNvPr id="19459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428750"/>
            <a:ext cx="8258175" cy="5072063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l-GR" altLang="el-GR" sz="2800" smtClean="0"/>
              <a:t>Προγραμματισμός της ένταξης του παιδιού με ΔΑΦ στο γενικό σχολείο, εφόσον αυτό εξυπηρετεί τους στόχους του ΕΕΠ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l-GR" altLang="el-GR" sz="2800" smtClean="0"/>
              <a:t>Εφαρμογή ψυχοεκπαιδευτικών παρεμβάσεων βασισμένων στην Ανάλυση της Συμπεριφοράς 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l-GR" altLang="el-GR" sz="2800" smtClean="0"/>
              <a:t>Εφαρμογή, αρχικά, αυστηρά δομημένου προγράμματος εκπαίδευσης. Αργότερα απαιτείται η εισαγωγή πιο νατουραλιστικών προσεγγίσεων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 smtClean="0"/>
          </a:p>
        </p:txBody>
      </p:sp>
      <p:sp>
        <p:nvSpPr>
          <p:cNvPr id="2048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l-GR" altLang="el-GR" sz="2800" smtClean="0"/>
              <a:t>Διαρκής αξιολόγηση της προόδου του μαθητή με σκοπό την αναδιάρθρωση του ΕΕΠ και της διδασκαλίας</a:t>
            </a:r>
          </a:p>
          <a:p>
            <a:pPr>
              <a:spcAft>
                <a:spcPts val="600"/>
              </a:spcAft>
            </a:pPr>
            <a:r>
              <a:rPr lang="el-GR" altLang="el-GR" sz="2800" smtClean="0"/>
              <a:t>Διαρκής κατάρτιση των εκπαιδευτικών παιδιών με ΔΑΦ, παροχή εποπτείας και στήριξης για την αντιμετώπιση της εργασιακής εξουθένωσης</a:t>
            </a:r>
          </a:p>
          <a:p>
            <a:pPr>
              <a:spcAft>
                <a:spcPts val="600"/>
              </a:spcAft>
            </a:pPr>
            <a:r>
              <a:rPr lang="el-GR" altLang="el-GR" sz="2800" smtClean="0"/>
              <a:t>Ενεργός συμμετοχή της οικογένειας στην εκπαίδευση του παιδιού τους και παροχή στήριξης και συμβουλευτικής</a:t>
            </a:r>
          </a:p>
          <a:p>
            <a:endParaRPr lang="el-GR" altLang="el-GR" smtClean="0"/>
          </a:p>
          <a:p>
            <a:endParaRPr lang="el-GR" altLang="el-GR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/>
              <a:t>ΒΑΣΙΚΟΙ ΤΟΜΕΙΣ ΤΗΣ ΠΑΡΕΜΒΑΣΗΣ</a:t>
            </a:r>
          </a:p>
        </p:txBody>
      </p:sp>
      <p:sp>
        <p:nvSpPr>
          <p:cNvPr id="21507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l-GR" altLang="el-GR" sz="2800" smtClean="0"/>
              <a:t>Ανάπτυξη κινήτρων για συμμετοχή στη μαθησιακή διαδικασία</a:t>
            </a:r>
          </a:p>
          <a:p>
            <a:pPr>
              <a:spcAft>
                <a:spcPts val="600"/>
              </a:spcAft>
            </a:pPr>
            <a:r>
              <a:rPr lang="el-GR" altLang="el-GR" sz="2800" smtClean="0"/>
              <a:t>Δημιουργία μιας θετικής παιδαγωγικής σχέσης</a:t>
            </a:r>
          </a:p>
          <a:p>
            <a:pPr>
              <a:spcAft>
                <a:spcPts val="600"/>
              </a:spcAft>
            </a:pPr>
            <a:r>
              <a:rPr lang="el-GR" altLang="el-GR" sz="2800" smtClean="0"/>
              <a:t>Περιορισμός των δυσπροσάρμοστων μορφών συμπεριφοράς που παρεμποδίζουν τη μάθηση</a:t>
            </a:r>
          </a:p>
          <a:p>
            <a:endParaRPr lang="el-GR" altLang="el-GR" smtClean="0"/>
          </a:p>
          <a:p>
            <a:endParaRPr lang="el-GR" altLang="el-GR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Περιεχομενα</a:t>
            </a:r>
          </a:p>
        </p:txBody>
      </p:sp>
      <p:sp>
        <p:nvSpPr>
          <p:cNvPr id="4099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altLang="el-GR" dirty="0" smtClean="0"/>
              <a:t>Περιγραφή της ΔΑΦ</a:t>
            </a:r>
          </a:p>
          <a:p>
            <a:r>
              <a:rPr lang="el-GR" altLang="el-GR" dirty="0" smtClean="0"/>
              <a:t>Βασικές αρχές της εκπαίδευσης παιδιών με ΔΑΦ &amp; αποτελεσματικές παρεμβάσεις</a:t>
            </a:r>
          </a:p>
          <a:p>
            <a:r>
              <a:rPr lang="el-GR" altLang="el-GR" dirty="0" smtClean="0"/>
              <a:t>Διαφοροποιημένη διδασκαλία</a:t>
            </a:r>
          </a:p>
          <a:p>
            <a:r>
              <a:rPr lang="el-GR" altLang="el-GR" dirty="0" smtClean="0"/>
              <a:t>Μελέτη περίπτωσης μαθητή με ΔΑΦ στο ειδικό σχολείο</a:t>
            </a:r>
          </a:p>
          <a:p>
            <a:r>
              <a:rPr lang="el-GR" altLang="el-GR" dirty="0" smtClean="0"/>
              <a:t>Μελέτη περίπτωσης μαθητή με ΔΑΦ στο γενικό σχολείο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/>
              <a:t>ΔΙΔΑΣΚΑΛΙΑ ΔΕΞΙΟΤΗΤΩΝ:</a:t>
            </a:r>
          </a:p>
        </p:txBody>
      </p:sp>
      <p:sp>
        <p:nvSpPr>
          <p:cNvPr id="22531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l-GR" altLang="el-GR" sz="2800" smtClean="0"/>
              <a:t>Μίμησης</a:t>
            </a:r>
          </a:p>
          <a:p>
            <a:pPr>
              <a:spcAft>
                <a:spcPts val="600"/>
              </a:spcAft>
            </a:pPr>
            <a:r>
              <a:rPr lang="el-GR" altLang="el-GR" sz="2800" smtClean="0"/>
              <a:t>Κατανόησης και εκφοράς του λόγου </a:t>
            </a:r>
            <a:r>
              <a:rPr lang="el-GR" altLang="el-GR" smtClean="0"/>
              <a:t>(με έμφαση στην αυθόρμητη και λειτουργική επικοινωνία) </a:t>
            </a:r>
            <a:endParaRPr lang="el-GR" altLang="el-GR" sz="2800" smtClean="0"/>
          </a:p>
          <a:p>
            <a:pPr>
              <a:spcAft>
                <a:spcPts val="600"/>
              </a:spcAft>
            </a:pPr>
            <a:r>
              <a:rPr lang="el-GR" altLang="el-GR" sz="2800" smtClean="0"/>
              <a:t>Κοινωνικής αλληλεπίδρασης</a:t>
            </a:r>
          </a:p>
          <a:p>
            <a:pPr>
              <a:spcAft>
                <a:spcPts val="600"/>
              </a:spcAft>
            </a:pPr>
            <a:r>
              <a:rPr lang="el-GR" altLang="el-GR" sz="2800" smtClean="0"/>
              <a:t>Παιχνιδιού </a:t>
            </a:r>
            <a:r>
              <a:rPr lang="el-GR" altLang="el-GR" smtClean="0"/>
              <a:t>(ιδιαίτερα ομαδικού)</a:t>
            </a:r>
          </a:p>
          <a:p>
            <a:pPr>
              <a:spcAft>
                <a:spcPts val="600"/>
              </a:spcAft>
            </a:pPr>
            <a:r>
              <a:rPr lang="el-GR" altLang="el-GR" sz="2800" smtClean="0"/>
              <a:t>Αναγνώρισης και έκφρασης συναισθημάτων</a:t>
            </a:r>
          </a:p>
          <a:p>
            <a:pPr>
              <a:spcAft>
                <a:spcPts val="600"/>
              </a:spcAft>
            </a:pPr>
            <a:r>
              <a:rPr lang="el-GR" altLang="el-GR" sz="2800" smtClean="0"/>
              <a:t>«Θεωρίας του νου»</a:t>
            </a:r>
          </a:p>
          <a:p>
            <a:endParaRPr lang="el-GR" altLang="el-GR" sz="280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 smtClean="0"/>
          </a:p>
        </p:txBody>
      </p:sp>
      <p:sp>
        <p:nvSpPr>
          <p:cNvPr id="23555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altLang="el-GR" sz="2800" smtClean="0"/>
              <a:t>Προσοχής</a:t>
            </a:r>
          </a:p>
          <a:p>
            <a:pPr>
              <a:lnSpc>
                <a:spcPct val="150000"/>
              </a:lnSpc>
            </a:pPr>
            <a:r>
              <a:rPr lang="el-GR" altLang="el-GR" sz="2800" smtClean="0"/>
              <a:t>Αδρής και λεπτής κινητικότητας</a:t>
            </a:r>
          </a:p>
          <a:p>
            <a:pPr>
              <a:lnSpc>
                <a:spcPct val="150000"/>
              </a:lnSpc>
            </a:pPr>
            <a:r>
              <a:rPr lang="el-GR" altLang="el-GR" sz="2800" smtClean="0"/>
              <a:t>Αυτοϋπηρέτησης και ψυχαγωγίας </a:t>
            </a:r>
          </a:p>
          <a:p>
            <a:pPr>
              <a:lnSpc>
                <a:spcPct val="150000"/>
              </a:lnSpc>
            </a:pPr>
            <a:r>
              <a:rPr lang="el-GR" altLang="el-GR" sz="2800" smtClean="0"/>
              <a:t>Προσχολικών και σχολικών δεξιοτήτων</a:t>
            </a:r>
          </a:p>
          <a:p>
            <a:endParaRPr lang="el-GR" altLang="el-GR" sz="280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/>
              <a:t>ΔΟΜΗΜΕΝΕΣ ΣΥΜΠΕΡΙΦΟΡΙΚΕΣ – ΑΝΑΛΥΤΙΚΕΣ ΠΑΡΕΜΒΑΣΕΙΣ</a:t>
            </a:r>
          </a:p>
        </p:txBody>
      </p:sp>
      <p:sp>
        <p:nvSpPr>
          <p:cNvPr id="24579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29175"/>
          </a:xfrm>
        </p:spPr>
        <p:txBody>
          <a:bodyPr/>
          <a:lstStyle/>
          <a:p>
            <a:r>
              <a:rPr lang="el-GR" altLang="el-GR" sz="2600" smtClean="0"/>
              <a:t>Κάθε δεξιότητα αναλύεται σε μικρότερα βήματα</a:t>
            </a:r>
          </a:p>
          <a:p>
            <a:r>
              <a:rPr lang="el-GR" altLang="el-GR" sz="2600" smtClean="0"/>
              <a:t>Παρέχεται συστηματικά τμηματική βοήθεια</a:t>
            </a:r>
          </a:p>
          <a:p>
            <a:r>
              <a:rPr lang="el-GR" altLang="el-GR" sz="2600" smtClean="0"/>
              <a:t>Δίνεται έμφαση στις αλλεπάλληλες επαναλήψεις διδακτικών επεισοδίων</a:t>
            </a:r>
          </a:p>
          <a:p>
            <a:r>
              <a:rPr lang="el-GR" altLang="el-GR" sz="2600" smtClean="0"/>
              <a:t>Οι επιθυμητές αντιδράσεις του παιδιού ακολουθούνται από ενισχυτικά επακόλουθα</a:t>
            </a:r>
          </a:p>
          <a:p>
            <a:r>
              <a:rPr lang="el-GR" altLang="el-GR" sz="2600" smtClean="0"/>
              <a:t>Η παρέμβαση χαρακτηρίζεται από συνέπεια και σταθερότητα</a:t>
            </a:r>
          </a:p>
          <a:p>
            <a:r>
              <a:rPr lang="el-GR" altLang="el-GR" sz="2600" smtClean="0"/>
              <a:t>Κυρίαρχη θέση στις διδακτικές τεχνικές κατέχει ο </a:t>
            </a:r>
            <a:r>
              <a:rPr lang="el-GR" altLang="el-GR" sz="2600" i="1" smtClean="0"/>
              <a:t>Κύκλος Συστηματικής Διδασκαλίας</a:t>
            </a:r>
            <a:endParaRPr lang="el-GR" altLang="el-GR" sz="260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/>
              <a:t>ΝΑΤΟΥΡΑΛΙΣΤΙΚΕΣ ΣΥΜΠΕΡΙΦΟΡΙΚΕΣ ΠΑΡΕΜΒΑΣΕΙΣ</a:t>
            </a:r>
          </a:p>
        </p:txBody>
      </p:sp>
      <p:sp>
        <p:nvSpPr>
          <p:cNvPr id="2560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l-GR" altLang="el-GR" sz="2800" smtClean="0"/>
              <a:t>Το βάρος της παρέμβασης μεταφέρεται στην αυθόρμητη πρωτοβουλία του παιδιού, την οποία ο εκπαιδευτής αξιοποιεί προκειμένου να του διδάξει νέες λεκτικές και επικοινωνιακές δεξιότητες (π.χ. </a:t>
            </a:r>
            <a:r>
              <a:rPr lang="en-GB" altLang="el-GR" sz="2800" smtClean="0"/>
              <a:t>Incidental teaching)</a:t>
            </a:r>
            <a:endParaRPr lang="el-GR" altLang="el-GR" sz="2800" smtClean="0"/>
          </a:p>
          <a:p>
            <a:pPr>
              <a:spcAft>
                <a:spcPts val="600"/>
              </a:spcAft>
            </a:pPr>
            <a:r>
              <a:rPr lang="el-GR" altLang="el-GR" sz="2800" smtClean="0"/>
              <a:t>Η ενίσχυση σχετίζεται άμεσα με την επικοινωνιακή προσπάθεια του μαθητή 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/>
              <a:t>ΤΟ ΠΡΟΓΡΑΜΜΑ </a:t>
            </a:r>
            <a:r>
              <a:rPr lang="en-US" altLang="el-GR" sz="4000" smtClean="0"/>
              <a:t>T</a:t>
            </a:r>
            <a:r>
              <a:rPr lang="el-GR" altLang="el-GR" sz="4000" smtClean="0"/>
              <a:t>.</a:t>
            </a:r>
            <a:r>
              <a:rPr lang="en-US" altLang="el-GR" sz="4000" smtClean="0"/>
              <a:t>E</a:t>
            </a:r>
            <a:r>
              <a:rPr lang="el-GR" altLang="el-GR" sz="4000" smtClean="0"/>
              <a:t>.</a:t>
            </a:r>
            <a:r>
              <a:rPr lang="en-US" altLang="el-GR" sz="4000" smtClean="0"/>
              <a:t>A</a:t>
            </a:r>
            <a:r>
              <a:rPr lang="el-GR" altLang="el-GR" sz="4000" smtClean="0"/>
              <a:t>.</a:t>
            </a:r>
            <a:r>
              <a:rPr lang="en-US" altLang="el-GR" sz="4000" smtClean="0"/>
              <a:t>C</a:t>
            </a:r>
            <a:r>
              <a:rPr lang="el-GR" altLang="el-GR" sz="4000" smtClean="0"/>
              <a:t>.</a:t>
            </a:r>
            <a:r>
              <a:rPr lang="en-US" altLang="el-GR" sz="4000" smtClean="0"/>
              <a:t>C</a:t>
            </a:r>
            <a:r>
              <a:rPr lang="el-GR" altLang="el-GR" sz="4000" smtClean="0"/>
              <a:t>.</a:t>
            </a:r>
            <a:r>
              <a:rPr lang="en-US" altLang="el-GR" sz="4000" smtClean="0"/>
              <a:t>H</a:t>
            </a:r>
            <a:r>
              <a:rPr lang="el-GR" altLang="el-GR" sz="4000" smtClean="0"/>
              <a:t>.</a:t>
            </a:r>
          </a:p>
        </p:txBody>
      </p:sp>
      <p:sp>
        <p:nvSpPr>
          <p:cNvPr id="26627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800" smtClean="0"/>
              <a:t>Χρησιμοποιεί τις διδακτικές τεχνικές της Ανάλυσης της Συμπεριφοράς (κυρίως των νατουραλιστικών προσεγγίσεων)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800" smtClean="0"/>
              <a:t>Υιοθετεί ευρήματα της γνωστικής ψυχολογίας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800" smtClean="0"/>
              <a:t>Στοχεύει στην τροποποίηση του φυσικού και κοινωνικού περιβάλλοντος, ώστε να καταστεί «φιλικό» προς τη διαταραχή του αυτισμού</a:t>
            </a:r>
          </a:p>
          <a:p>
            <a:endParaRPr lang="el-GR" altLang="el-GR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 smtClean="0"/>
          </a:p>
        </p:txBody>
      </p:sp>
      <p:sp>
        <p:nvSpPr>
          <p:cNvPr id="27651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l-GR" altLang="el-GR" sz="2800" smtClean="0"/>
              <a:t>Δίνει έμφαση στις δεξιότητες επικοινωνίας και στην αυτόνομη εργασία </a:t>
            </a:r>
          </a:p>
          <a:p>
            <a:pPr>
              <a:spcAft>
                <a:spcPts val="600"/>
              </a:spcAft>
            </a:pPr>
            <a:r>
              <a:rPr lang="el-GR" altLang="el-GR" sz="2800" smtClean="0"/>
              <a:t>Στηρίζεται στη χρήση δομημένης διδασκαλίας η οποία επιτυγχάνεται μέσω της χρήσης διαφορετικών τύπων οπτικής βοήθειας, όπως:</a:t>
            </a:r>
          </a:p>
          <a:p>
            <a:pPr lvl="1">
              <a:spcAft>
                <a:spcPts val="600"/>
              </a:spcAft>
            </a:pPr>
            <a:r>
              <a:rPr lang="el-GR" altLang="el-GR" sz="2400" smtClean="0"/>
              <a:t>Τα προγράμματα αυτοαπασχόλησης</a:t>
            </a:r>
          </a:p>
          <a:p>
            <a:pPr lvl="1">
              <a:spcAft>
                <a:spcPts val="600"/>
              </a:spcAft>
            </a:pPr>
            <a:r>
              <a:rPr lang="el-GR" altLang="el-GR" sz="2400" smtClean="0"/>
              <a:t>Τη φυσική δόμηση του χώρου της τάξης</a:t>
            </a:r>
          </a:p>
          <a:p>
            <a:pPr lvl="1">
              <a:spcAft>
                <a:spcPts val="600"/>
              </a:spcAft>
            </a:pPr>
            <a:r>
              <a:rPr lang="el-GR" altLang="el-GR" sz="2400" smtClean="0"/>
              <a:t>Την οπτική/φυσική δόμηση του χώρου εργασίας και των δραστηριοτήτων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l-G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Στρογγυλεμένο ορθογώνιο 3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82296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l-GR" sz="4000" b="1" dirty="0" smtClean="0"/>
              <a:t>ΔΙΑΦΟΡΟΠΟΙΗΣΗ </a:t>
            </a:r>
          </a:p>
          <a:p>
            <a:pPr marL="82296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l-GR" sz="4000" b="1" dirty="0" smtClean="0"/>
              <a:t>ΤΗΣ </a:t>
            </a:r>
          </a:p>
          <a:p>
            <a:pPr marL="82296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l-GR" sz="4000" b="1" dirty="0" smtClean="0"/>
              <a:t>ΔΙΔΑΣΚΑΛΙΑΣ</a:t>
            </a:r>
            <a:endParaRPr lang="el-GR" sz="4000" b="1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0" indent="-283464" eaLnBrk="1" fontAlgn="auto" hangingPunct="1">
              <a:spcAft>
                <a:spcPts val="0"/>
              </a:spcAft>
              <a:defRPr/>
            </a:pPr>
            <a:r>
              <a:rPr lang="el-GR" b="1" dirty="0"/>
              <a:t>Διαφοροποιούμε το περιεχόμενο </a:t>
            </a:r>
            <a:br>
              <a:rPr lang="el-GR" b="1" dirty="0"/>
            </a:br>
            <a:r>
              <a:rPr lang="el-GR" b="1" dirty="0"/>
              <a:t>της διδασκαλίας </a:t>
            </a:r>
            <a:endParaRPr lang="el-GR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09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>
            <a:normAutofit/>
          </a:bodyPr>
          <a:lstStyle/>
          <a:p>
            <a:pPr marL="653796" indent="-571500" eaLnBrk="1" fontAlgn="auto" hangingPunct="1">
              <a:spcAft>
                <a:spcPts val="0"/>
              </a:spcAft>
              <a:defRPr/>
            </a:pPr>
            <a:endParaRPr lang="el-GR" sz="3600" dirty="0" smtClean="0"/>
          </a:p>
          <a:p>
            <a:pPr marL="653796" indent="-571500" eaLnBrk="1" fontAlgn="auto" hangingPunct="1">
              <a:spcAft>
                <a:spcPts val="0"/>
              </a:spcAft>
              <a:defRPr/>
            </a:pPr>
            <a:r>
              <a:rPr lang="el-GR" sz="3600" dirty="0" smtClean="0"/>
              <a:t>Για να δώσουμε έμφαση στην ανάπτυξη κοινωνικών και επικοινωνιακών δεξιοτήτων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l-GR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l-GR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l-GR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l-GR" altLang="el-GR" b="1" dirty="0" smtClean="0"/>
              <a:t>Διαφοροποιούμε το περιεχόμενο </a:t>
            </a:r>
            <a:br>
              <a:rPr lang="el-GR" altLang="el-GR" b="1" dirty="0" smtClean="0"/>
            </a:br>
            <a:r>
              <a:rPr lang="el-GR" altLang="el-GR" b="1" dirty="0" smtClean="0"/>
              <a:t>της διδασκαλίας</a:t>
            </a:r>
            <a:endParaRPr lang="el-GR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723" name="2 - Θέση περιεχομένου"/>
          <p:cNvSpPr>
            <a:spLocks noGrp="1"/>
          </p:cNvSpPr>
          <p:nvPr>
            <p:ph idx="1"/>
          </p:nvPr>
        </p:nvSpPr>
        <p:spPr>
          <a:xfrm>
            <a:off x="971550" y="1600200"/>
            <a:ext cx="7561263" cy="4873625"/>
          </a:xfrm>
        </p:spPr>
        <p:txBody>
          <a:bodyPr/>
          <a:lstStyle/>
          <a:p>
            <a:pPr eaLnBrk="1" hangingPunct="1"/>
            <a:endParaRPr lang="el-GR" altLang="el-GR" smtClean="0"/>
          </a:p>
          <a:p>
            <a:pPr eaLnBrk="1" hangingPunct="1"/>
            <a:r>
              <a:rPr lang="el-GR" altLang="el-GR" sz="3600" smtClean="0"/>
              <a:t> Για να διδάξουμε την έννοια</a:t>
            </a:r>
          </a:p>
          <a:p>
            <a:pPr eaLnBrk="1" hangingPunct="1">
              <a:buFont typeface="Arial" charset="0"/>
              <a:buNone/>
            </a:pPr>
            <a:endParaRPr lang="el-GR" altLang="el-GR" smtClean="0"/>
          </a:p>
          <a:p>
            <a:pPr eaLnBrk="1" hangingPunct="1">
              <a:buFont typeface="Wingdings" pitchFamily="2" charset="2"/>
              <a:buNone/>
            </a:pPr>
            <a:endParaRPr lang="el-GR" altLang="el-GR" smtClean="0"/>
          </a:p>
          <a:p>
            <a:pPr eaLnBrk="1" hangingPunct="1">
              <a:buFont typeface="Wingdings" pitchFamily="2" charset="2"/>
              <a:buNone/>
            </a:pPr>
            <a:endParaRPr lang="el-GR" altLang="el-GR" smtClean="0"/>
          </a:p>
          <a:p>
            <a:pPr eaLnBrk="1" hangingPunct="1"/>
            <a:endParaRPr lang="el-GR" altLang="el-GR" smtClean="0"/>
          </a:p>
        </p:txBody>
      </p:sp>
      <p:pic>
        <p:nvPicPr>
          <p:cNvPr id="30724" name="Picture 2" descr="http://sweetclipart.com/multisite/sweetclipart/files/hand_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1984">
            <a:off x="6700838" y="3641725"/>
            <a:ext cx="19335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l-GR" smtClean="0">
                <a:solidFill>
                  <a:schemeClr val="tx2">
                    <a:satMod val="130000"/>
                  </a:schemeClr>
                </a:solidFill>
              </a:rPr>
            </a:br>
            <a:endParaRPr lang="el-GR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27000"/>
            <a:ext cx="4895850" cy="6731000"/>
          </a:xfrm>
          <a:noFill/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τρογγυλεμένο ορθογώνιο 3"/>
          <p:cNvSpPr/>
          <p:nvPr/>
        </p:nvSpPr>
        <p:spPr>
          <a:xfrm>
            <a:off x="468313" y="981075"/>
            <a:ext cx="8280400" cy="46799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4000" b="1" dirty="0"/>
              <a:t>ΠΕΡΙΓΡΑΦΗ ΤΗΣ ΔΙΑΤΑΡΑΧΗΣ ΤΟΥ ΑΥΤΙΣΤΙΚΟΥ ΦΑΣΜΑΤΟΣ (ΔΑΦ)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altLang="el-GR" b="1" dirty="0" smtClean="0"/>
              <a:t>Διαφοροποιούμε το περιεχόμενο </a:t>
            </a:r>
            <a:br>
              <a:rPr lang="el-GR" altLang="el-GR" b="1" dirty="0" smtClean="0"/>
            </a:br>
            <a:r>
              <a:rPr lang="el-GR" altLang="el-GR" b="1" dirty="0" smtClean="0"/>
              <a:t>της διδασκαλίας </a:t>
            </a:r>
            <a:endParaRPr lang="el-GR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2771" name="2 - Θέση περιεχομένου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eaLnBrk="1" hangingPunct="1"/>
            <a:r>
              <a:rPr lang="el-GR" altLang="el-GR" sz="3600" smtClean="0"/>
              <a:t>Για να βοηθήσουμε το μαθητή να διατηρήσει και να γενικεύσει μια μαθημένη δεξιότητα</a:t>
            </a:r>
          </a:p>
          <a:p>
            <a:pPr eaLnBrk="1" hangingPunct="1"/>
            <a:endParaRPr lang="el-GR" altLang="el-GR" sz="3600" smtClean="0"/>
          </a:p>
          <a:p>
            <a:pPr eaLnBrk="1" hangingPunct="1"/>
            <a:endParaRPr lang="el-GR" altLang="el-GR" sz="360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altLang="el-GR" b="1" dirty="0" smtClean="0"/>
              <a:t>Διαφοροποιούμε τη διαδικασία</a:t>
            </a:r>
            <a:br>
              <a:rPr lang="el-GR" altLang="el-GR" b="1" dirty="0" smtClean="0"/>
            </a:br>
            <a:r>
              <a:rPr lang="el-GR" altLang="el-GR" b="1" dirty="0" smtClean="0"/>
              <a:t>της διδασκαλίας</a:t>
            </a:r>
            <a:endParaRPr lang="el-GR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301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el-GR" altLang="el-GR" dirty="0" smtClean="0"/>
          </a:p>
          <a:p>
            <a:pPr eaLnBrk="1" hangingPunct="1">
              <a:defRPr/>
            </a:pPr>
            <a:r>
              <a:rPr lang="el-GR" altLang="el-GR" sz="3600" dirty="0" smtClean="0"/>
              <a:t>Για να προσαρμόσουμε το περιβάλλον της τάξης στην ανάγκη του μαθητή για συστηματοποίηση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l-GR" altLang="el-GR" sz="800" dirty="0" smtClean="0"/>
          </a:p>
          <a:p>
            <a:pPr algn="ctr" eaLnBrk="1" hangingPunct="1">
              <a:buFont typeface="Arial" charset="0"/>
              <a:buNone/>
              <a:defRPr/>
            </a:pPr>
            <a:endParaRPr lang="el-GR" altLang="el-GR" sz="800" dirty="0" smtClean="0"/>
          </a:p>
          <a:p>
            <a:pPr algn="ctr" eaLnBrk="1" hangingPunct="1">
              <a:buFont typeface="Arial" charset="0"/>
              <a:buNone/>
              <a:defRPr/>
            </a:pPr>
            <a:r>
              <a:rPr lang="en-US" altLang="el-GR" sz="1800" u="sng" dirty="0" smtClean="0">
                <a:solidFill>
                  <a:schemeClr val="tx2"/>
                </a:solidFill>
              </a:rPr>
              <a:t>http://www.youtube.com/watch?feature=player_embedded&amp;v=pOAivs58SOU</a:t>
            </a:r>
            <a:endParaRPr lang="el-GR" altLang="el-GR" sz="1800" u="sng" dirty="0" smtClean="0">
              <a:solidFill>
                <a:schemeClr val="tx2"/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l-GR" altLang="el-GR" sz="800" dirty="0" smtClean="0"/>
          </a:p>
          <a:p>
            <a:pPr eaLnBrk="1" hangingPunct="1">
              <a:buFont typeface="Arial" charset="0"/>
              <a:buNone/>
              <a:defRPr/>
            </a:pPr>
            <a:endParaRPr lang="el-GR" altLang="el-GR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l-GR" altLang="el-GR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l-GR" altLang="el-GR" dirty="0" smtClean="0"/>
          </a:p>
          <a:p>
            <a:pPr eaLnBrk="1" hangingPunct="1">
              <a:defRPr/>
            </a:pPr>
            <a:endParaRPr lang="el-GR" altLang="el-GR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altLang="el-GR" b="1" dirty="0" smtClean="0"/>
              <a:t>Διαφοροποιούμε τη διαδικασία</a:t>
            </a:r>
            <a:br>
              <a:rPr lang="el-GR" altLang="el-GR" b="1" dirty="0" smtClean="0"/>
            </a:br>
            <a:r>
              <a:rPr lang="el-GR" altLang="el-GR" b="1" dirty="0" smtClean="0"/>
              <a:t>της διδασκαλίας </a:t>
            </a:r>
            <a:endParaRPr lang="el-GR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403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48736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el-GR" altLang="el-GR" dirty="0" smtClean="0"/>
          </a:p>
          <a:p>
            <a:pPr eaLnBrk="1" hangingPunct="1">
              <a:defRPr/>
            </a:pPr>
            <a:r>
              <a:rPr lang="el-GR" altLang="el-GR" sz="3600" dirty="0" smtClean="0"/>
              <a:t>Για να επικοινωνήσουμε με το μαθητή μας με εναλλακτικό της ομιλίας τρόπο (π.χ. οπτικά βοηθήματα και πρόσωπο με πρόσωπο συνδιαλλαγή)</a:t>
            </a:r>
            <a:endParaRPr lang="el-GR" altLang="el-GR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l-GR" altLang="el-GR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l-GR" altLang="el-GR" dirty="0" smtClean="0"/>
          </a:p>
          <a:p>
            <a:pPr eaLnBrk="1" hangingPunct="1">
              <a:defRPr/>
            </a:pPr>
            <a:endParaRPr lang="el-GR" altLang="el-GR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altLang="el-GR" b="1" dirty="0" smtClean="0"/>
              <a:t>Διαφοροποιούμε τη διαδικασία</a:t>
            </a:r>
            <a:br>
              <a:rPr lang="el-GR" altLang="el-GR" b="1" dirty="0" smtClean="0"/>
            </a:br>
            <a:r>
              <a:rPr lang="el-GR" altLang="el-GR" b="1" dirty="0" smtClean="0"/>
              <a:t>της διδασκαλίας </a:t>
            </a:r>
            <a:endParaRPr lang="el-GR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505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48736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el-GR" altLang="el-GR" dirty="0" smtClean="0"/>
          </a:p>
          <a:p>
            <a:pPr eaLnBrk="1" hangingPunct="1">
              <a:defRPr/>
            </a:pPr>
            <a:r>
              <a:rPr lang="el-GR" altLang="el-GR" sz="3600" dirty="0" smtClean="0"/>
              <a:t>Όταν χρειάζεται να δώσουμε διαφορετική άσκηση στο μαθητή μας, ανάλογη του </a:t>
            </a:r>
            <a:r>
              <a:rPr lang="el-GR" altLang="el-GR" sz="3600" dirty="0" err="1" smtClean="0"/>
              <a:t>προσληπτικού</a:t>
            </a:r>
            <a:r>
              <a:rPr lang="el-GR" altLang="el-GR" sz="3600" dirty="0" smtClean="0"/>
              <a:t> του λόγου</a:t>
            </a:r>
            <a:endParaRPr lang="el-GR" altLang="el-GR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l-GR" altLang="el-GR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l-GR" altLang="el-GR" dirty="0" smtClean="0"/>
          </a:p>
          <a:p>
            <a:pPr eaLnBrk="1" hangingPunct="1">
              <a:defRPr/>
            </a:pPr>
            <a:endParaRPr lang="el-GR" altLang="el-GR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/>
          <a:lstStyle/>
          <a:p>
            <a:pPr eaLnBrk="1" hangingPunct="1"/>
            <a:r>
              <a:rPr lang="el-GR" altLang="el-GR" sz="4000" b="1" smtClean="0"/>
              <a:t>Διαφοροποιούμε τη διαδικασία</a:t>
            </a:r>
          </a:p>
        </p:txBody>
      </p:sp>
      <p:sp>
        <p:nvSpPr>
          <p:cNvPr id="3686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875"/>
            <a:ext cx="8002588" cy="50609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l-GR" altLang="el-GR" smtClean="0"/>
              <a:t>Με άμεση διδασκαλία και τεχνικές όπως: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l-GR" altLang="el-GR" smtClean="0"/>
              <a:t>Ο κύκλος της συστηματικής διδασκαλίας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l-GR" altLang="el-GR" smtClean="0"/>
              <a:t>Η τμηματική παροχή βοήθειας ώστε να μην αφήνονται περιθώρια για λάθη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l-GR" altLang="el-GR" smtClean="0"/>
              <a:t>Η σταδιακή διαμόρφωση της συμπεριφοράς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/>
              <a:t>Διαφοροποιούμε τη διαδικασία </a:t>
            </a:r>
            <a:endParaRPr lang="el-GR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789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875"/>
            <a:ext cx="8002588" cy="506095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endParaRPr lang="el-GR" altLang="el-GR" sz="3600" smtClean="0"/>
          </a:p>
          <a:p>
            <a:pPr eaLnBrk="1" hangingPunct="1">
              <a:spcBef>
                <a:spcPts val="600"/>
              </a:spcBef>
            </a:pPr>
            <a:r>
              <a:rPr lang="el-GR" altLang="el-GR" sz="3600" smtClean="0"/>
              <a:t>Εφαρμόζοντας τη διδακτική τεχνική της ανάλυσης έργου και της διδασκαλίας αλυσιδωτών αντιδράσεων, όπου το κάθε βήμα είναι άμεση συνέπεια του προηγούμενου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smtClean="0"/>
          </a:p>
          <a:p>
            <a:pPr eaLnBrk="1" hangingPunct="1">
              <a:buFont typeface="Wingdings" pitchFamily="2" charset="2"/>
              <a:buNone/>
            </a:pPr>
            <a:endParaRPr lang="el-GR" altLang="el-GR" smtClean="0"/>
          </a:p>
          <a:p>
            <a:pPr eaLnBrk="1" hangingPunct="1"/>
            <a:endParaRPr lang="el-GR" altLang="el-GR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Στρογγυλεμένο ορθογώνιο 3"/>
          <p:cNvSpPr>
            <a:spLocks noGrp="1"/>
          </p:cNvSpPr>
          <p:nvPr>
            <p:ph idx="1"/>
          </p:nvPr>
        </p:nvSpPr>
        <p:spPr>
          <a:xfrm>
            <a:off x="457200" y="1989138"/>
            <a:ext cx="8280400" cy="2735262"/>
          </a:xfrm>
          <a:prstGeom prst="roundRect">
            <a:avLst/>
          </a:prstGeom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sz="4000" dirty="0" smtClean="0"/>
              <a:t>ΠΑΡΑΔΕΙΓΜΑ ΟΠΤΙΚΟΠΟΙΗΜΕΝΗΣ ΔΙΑΔΙΚΑΣΙΑΣ ΑΛΥΣΙΔΑΣ ΑΝΤΙΔΡΑΣΕΩΝ</a:t>
            </a:r>
            <a:endParaRPr lang="el-GR" sz="400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3"/>
            <a:ext cx="3313112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85875"/>
            <a:ext cx="3736975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3850"/>
            <a:ext cx="3744912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038225"/>
            <a:ext cx="356552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l-G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Στρογγυλεμένο ορθογώνιο 3"/>
          <p:cNvSpPr>
            <a:spLocks noGrp="1"/>
          </p:cNvSpPr>
          <p:nvPr>
            <p:ph idx="1"/>
          </p:nvPr>
        </p:nvSpPr>
        <p:spPr>
          <a:xfrm>
            <a:off x="395288" y="2565400"/>
            <a:ext cx="8280400" cy="2087563"/>
          </a:xfrm>
          <a:prstGeom prst="roundRect">
            <a:avLst/>
          </a:prstGeom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sz="4000" dirty="0" smtClean="0"/>
              <a:t>Η αμοιβή παρέχεται στο τέλος της αλυσίδας αντιδράσεων</a:t>
            </a:r>
            <a:endParaRPr lang="el-GR" sz="400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/>
              <a:t>ΠΕΡΙΓΡΑΦΗ ΤΗΣ ΔΑΦ</a:t>
            </a:r>
          </a:p>
        </p:txBody>
      </p:sp>
      <p:sp>
        <p:nvSpPr>
          <p:cNvPr id="9219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l-GR" sz="2800" dirty="0" smtClean="0"/>
              <a:t>Οι όροι </a:t>
            </a:r>
            <a:r>
              <a:rPr lang="el-GR" sz="2800" b="1" dirty="0" smtClean="0"/>
              <a:t>Διάχυτες Αναπτυξιακές Διαταραχές </a:t>
            </a:r>
            <a:r>
              <a:rPr lang="en-GB" sz="2800" b="1" dirty="0" smtClean="0"/>
              <a:t> </a:t>
            </a:r>
            <a:r>
              <a:rPr lang="el-GR" sz="2800" dirty="0" smtClean="0"/>
              <a:t>&amp;</a:t>
            </a:r>
            <a:r>
              <a:rPr lang="el-GR" sz="2800" b="1" dirty="0" smtClean="0"/>
              <a:t> Διαταραχή </a:t>
            </a:r>
            <a:r>
              <a:rPr lang="el-GR" sz="2800" dirty="0" smtClean="0"/>
              <a:t>του</a:t>
            </a:r>
            <a:r>
              <a:rPr lang="el-GR" sz="2800" b="1" dirty="0" smtClean="0"/>
              <a:t> Αυτιστικού Φάσματος </a:t>
            </a:r>
            <a:r>
              <a:rPr lang="el-GR" sz="2800" dirty="0" smtClean="0"/>
              <a:t>περιγράφουν ένα ευρύ φάσμα </a:t>
            </a:r>
            <a:r>
              <a:rPr lang="el-GR" sz="2800" dirty="0" err="1" smtClean="0"/>
              <a:t>νευρο</a:t>
            </a:r>
            <a:r>
              <a:rPr lang="el-GR" sz="2800" dirty="0" smtClean="0"/>
              <a:t>-αναπτυξιακών διαταραχών με κοινά χαρακτηριστικά: </a:t>
            </a:r>
          </a:p>
          <a:p>
            <a:pPr marL="547687" indent="-457200">
              <a:lnSpc>
                <a:spcPct val="110000"/>
              </a:lnSpc>
              <a:spcBef>
                <a:spcPct val="30000"/>
              </a:spcBef>
              <a:buFont typeface="Wingdings" pitchFamily="2" charset="2"/>
              <a:buAutoNum type="arabicPeriod"/>
              <a:defRPr/>
            </a:pPr>
            <a:r>
              <a:rPr lang="el-GR" sz="2800" dirty="0" smtClean="0"/>
              <a:t>Τη διαταραγμένη κοινωνική αλληλεπίδραση, λεκτική και μη λεκτική επικοινωνία</a:t>
            </a:r>
          </a:p>
          <a:p>
            <a:pPr marL="547687" indent="-457200">
              <a:lnSpc>
                <a:spcPct val="110000"/>
              </a:lnSpc>
              <a:spcBef>
                <a:spcPct val="30000"/>
              </a:spcBef>
              <a:buFont typeface="Wingdings" pitchFamily="2" charset="2"/>
              <a:buAutoNum type="arabicPeriod"/>
              <a:defRPr/>
            </a:pPr>
            <a:r>
              <a:rPr lang="el-GR" sz="2800" dirty="0" smtClean="0"/>
              <a:t>Τα περιορισμένα ενδιαφέροντα και επαναλαμβανόμενα μοτίβα συμπεριφοράς</a:t>
            </a:r>
          </a:p>
          <a:p>
            <a:pPr>
              <a:defRPr/>
            </a:pPr>
            <a:endParaRPr lang="el-GR" sz="2800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76238"/>
            <a:ext cx="4248150" cy="574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/>
              <a:t>Διαφοροποιούμε τη διαδικασία </a:t>
            </a:r>
            <a:endParaRPr lang="el-GR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403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28775"/>
            <a:ext cx="8002588" cy="48450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sz="3600" smtClean="0"/>
              <a:t>για να εισάγουμε:</a:t>
            </a:r>
          </a:p>
          <a:p>
            <a:pPr eaLnBrk="1" hangingPunct="1"/>
            <a:endParaRPr lang="el-GR" altLang="el-GR" sz="360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el-GR" sz="3600" smtClean="0"/>
              <a:t>Προγράμματα αυτο-απασχόλησης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el-GR" sz="3600" smtClean="0"/>
              <a:t>Ευκαιρίες μίμησης προτύπου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el-GR" sz="3600" smtClean="0"/>
              <a:t>Συστήματα ανταλλάξιμων αμοιβών</a:t>
            </a:r>
          </a:p>
          <a:p>
            <a:pPr algn="ctr" eaLnBrk="1" hangingPunct="1">
              <a:buFont typeface="Arial" charset="0"/>
              <a:buNone/>
            </a:pPr>
            <a:endParaRPr lang="el-GR" altLang="el-GR" sz="3600" smtClean="0"/>
          </a:p>
          <a:p>
            <a:pPr eaLnBrk="1" hangingPunct="1">
              <a:buFont typeface="Wingdings" pitchFamily="2" charset="2"/>
              <a:buNone/>
            </a:pPr>
            <a:endParaRPr lang="el-GR" altLang="el-GR" smtClean="0"/>
          </a:p>
          <a:p>
            <a:pPr eaLnBrk="1" hangingPunct="1">
              <a:buFont typeface="Wingdings" pitchFamily="2" charset="2"/>
              <a:buNone/>
            </a:pPr>
            <a:endParaRPr lang="el-GR" altLang="el-GR" smtClean="0"/>
          </a:p>
          <a:p>
            <a:pPr eaLnBrk="1" hangingPunct="1">
              <a:buFont typeface="Wingdings" pitchFamily="2" charset="2"/>
              <a:buNone/>
            </a:pPr>
            <a:endParaRPr lang="el-GR" altLang="el-GR" smtClean="0"/>
          </a:p>
          <a:p>
            <a:pPr eaLnBrk="1" hangingPunct="1"/>
            <a:endParaRPr lang="el-GR" altLang="el-GR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/>
              <a:t>Διαφοροποιούμε τη διαδικασία </a:t>
            </a:r>
            <a:endParaRPr lang="el-GR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505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313"/>
            <a:ext cx="8291513" cy="4989512"/>
          </a:xfrm>
        </p:spPr>
        <p:txBody>
          <a:bodyPr/>
          <a:lstStyle/>
          <a:p>
            <a:pPr eaLnBrk="1" hangingPunct="1"/>
            <a:endParaRPr lang="el-GR" altLang="el-GR" sz="3600" smtClean="0"/>
          </a:p>
          <a:p>
            <a:pPr eaLnBrk="1" hangingPunct="1"/>
            <a:r>
              <a:rPr lang="el-GR" altLang="el-GR" sz="3600" smtClean="0"/>
              <a:t>Για να υπάρχει η ευελιξία της ευκαιριακής μάθησης, πολύ πρόσφορης για τους μαθητές με ΔΑΦ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smtClean="0"/>
          </a:p>
          <a:p>
            <a:pPr eaLnBrk="1" hangingPunct="1">
              <a:buFont typeface="Wingdings" pitchFamily="2" charset="2"/>
              <a:buNone/>
            </a:pPr>
            <a:endParaRPr lang="el-GR" altLang="el-GR" smtClean="0"/>
          </a:p>
          <a:p>
            <a:pPr eaLnBrk="1" hangingPunct="1">
              <a:buFont typeface="Wingdings" pitchFamily="2" charset="2"/>
              <a:buNone/>
            </a:pPr>
            <a:endParaRPr lang="el-GR" altLang="el-GR" smtClean="0"/>
          </a:p>
          <a:p>
            <a:pPr eaLnBrk="1" hangingPunct="1"/>
            <a:endParaRPr lang="el-GR" altLang="el-GR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/>
              <a:t>Διαφοροποιούμε τη διαδικασία </a:t>
            </a:r>
            <a:endParaRPr lang="el-GR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608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875"/>
            <a:ext cx="8002588" cy="50609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l-GR" altLang="el-GR" sz="3600" smtClean="0"/>
          </a:p>
          <a:p>
            <a:pPr eaLnBrk="1" hangingPunct="1"/>
            <a:r>
              <a:rPr lang="el-GR" altLang="el-GR" sz="3600" smtClean="0"/>
              <a:t>Όταν είναι ανάγκη να επικοινωνήσουμε εναλλακτικά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smtClean="0"/>
          </a:p>
          <a:p>
            <a:pPr eaLnBrk="1" hangingPunct="1">
              <a:buFont typeface="Wingdings" pitchFamily="2" charset="2"/>
              <a:buNone/>
            </a:pPr>
            <a:endParaRPr lang="el-GR" altLang="el-GR" smtClean="0"/>
          </a:p>
          <a:p>
            <a:pPr eaLnBrk="1" hangingPunct="1">
              <a:buFont typeface="Wingdings" pitchFamily="2" charset="2"/>
              <a:buNone/>
            </a:pPr>
            <a:endParaRPr lang="el-GR" altLang="el-GR" smtClean="0"/>
          </a:p>
          <a:p>
            <a:pPr eaLnBrk="1" hangingPunct="1"/>
            <a:endParaRPr lang="el-GR" altLang="el-GR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l-G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Στρογγυλεμένο ορθογώνιο 3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sz="4000" dirty="0" smtClean="0"/>
              <a:t>ΔΙΑΜΕΣΟΛΑΒΗΣΗ ΤΩΝ ΕΝΝΟΙΩΝ ΜΕ ΜΑΚΑΤΟΝ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4000" dirty="0" smtClean="0"/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sz="4000" dirty="0" smtClean="0"/>
              <a:t>για μαθητές ΔΑΦ που δεν χρησιμοποιούν την ομιλία</a:t>
            </a:r>
            <a:endParaRPr lang="el-GR" sz="400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6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1559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smtClean="0">
                <a:solidFill>
                  <a:schemeClr val="tx2">
                    <a:satMod val="130000"/>
                  </a:schemeClr>
                </a:solidFill>
              </a:rPr>
              <a:t>ΔΙΔΑΣΚΩ ΤΗΝ ΕΝΝΟΙΑ </a:t>
            </a:r>
            <a:r>
              <a:rPr lang="el-GR" sz="280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l-GR" sz="2800" smtClean="0">
                <a:solidFill>
                  <a:schemeClr val="tx2">
                    <a:satMod val="130000"/>
                  </a:schemeClr>
                </a:solidFill>
              </a:rPr>
            </a:br>
            <a:endParaRPr lang="el-GR" sz="3600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60350"/>
            <a:ext cx="5184775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altLang="el-GR" b="1" dirty="0" smtClean="0"/>
              <a:t>Διαφοροποιούμε το προϊόν και τη μέθοδο αξιολόγησης</a:t>
            </a:r>
          </a:p>
        </p:txBody>
      </p:sp>
      <p:sp>
        <p:nvSpPr>
          <p:cNvPr id="4915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875"/>
            <a:ext cx="8002588" cy="50609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l-GR" altLang="el-GR" smtClean="0"/>
          </a:p>
          <a:p>
            <a:pPr eaLnBrk="1" hangingPunct="1"/>
            <a:r>
              <a:rPr lang="el-GR" altLang="el-GR" smtClean="0"/>
              <a:t>Ενδοατομικά κριτήρια</a:t>
            </a:r>
          </a:p>
          <a:p>
            <a:pPr eaLnBrk="1" hangingPunct="1"/>
            <a:endParaRPr lang="el-GR" altLang="el-GR" smtClean="0"/>
          </a:p>
          <a:p>
            <a:pPr eaLnBrk="1" hangingPunct="1"/>
            <a:r>
              <a:rPr lang="el-GR" altLang="el-GR" smtClean="0"/>
              <a:t>Λειτουργική αξιολόγηση της συμπεριφοράς</a:t>
            </a:r>
          </a:p>
          <a:p>
            <a:pPr eaLnBrk="1" hangingPunct="1"/>
            <a:endParaRPr lang="el-GR" altLang="el-GR" smtClean="0"/>
          </a:p>
          <a:p>
            <a:pPr eaLnBrk="1" hangingPunct="1"/>
            <a:r>
              <a:rPr lang="el-GR" altLang="el-GR" smtClean="0"/>
              <a:t>Συλλογή ποσοτικών δεδομένων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smtClean="0"/>
          </a:p>
          <a:p>
            <a:pPr eaLnBrk="1" hangingPunct="1">
              <a:buFont typeface="Wingdings" pitchFamily="2" charset="2"/>
              <a:buNone/>
            </a:pPr>
            <a:endParaRPr lang="el-GR" altLang="el-GR" smtClean="0"/>
          </a:p>
          <a:p>
            <a:pPr eaLnBrk="1" hangingPunct="1"/>
            <a:endParaRPr lang="el-GR" altLang="el-GR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l-GR" smtClean="0">
                <a:solidFill>
                  <a:schemeClr val="tx2">
                    <a:satMod val="130000"/>
                  </a:schemeClr>
                </a:solidFill>
              </a:rPr>
            </a:br>
            <a:endParaRPr lang="el-GR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017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975"/>
            <a:ext cx="8002588" cy="52768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smtClean="0"/>
              <a:t>Έλεγχος </a:t>
            </a:r>
          </a:p>
          <a:p>
            <a:pPr eaLnBrk="1" hangingPunct="1">
              <a:buFont typeface="Arial" charset="0"/>
              <a:buNone/>
            </a:pPr>
            <a:r>
              <a:rPr lang="el-GR" altLang="el-GR" smtClean="0"/>
              <a:t>αναγνωστικής </a:t>
            </a:r>
          </a:p>
          <a:p>
            <a:pPr eaLnBrk="1" hangingPunct="1">
              <a:buFont typeface="Arial" charset="0"/>
              <a:buNone/>
            </a:pPr>
            <a:r>
              <a:rPr lang="el-GR" altLang="el-GR" smtClean="0"/>
              <a:t>Κατανόησης</a:t>
            </a:r>
          </a:p>
          <a:p>
            <a:pPr eaLnBrk="1" hangingPunct="1">
              <a:buFont typeface="Arial" charset="0"/>
              <a:buNone/>
            </a:pPr>
            <a:endParaRPr lang="el-GR" altLang="el-GR" smtClean="0"/>
          </a:p>
          <a:p>
            <a:pPr eaLnBrk="1" hangingPunct="1">
              <a:buFont typeface="Arial" charset="0"/>
              <a:buNone/>
            </a:pPr>
            <a:r>
              <a:rPr lang="el-GR" altLang="el-GR" smtClean="0"/>
              <a:t>με εναλλακτική</a:t>
            </a:r>
          </a:p>
          <a:p>
            <a:pPr eaLnBrk="1" hangingPunct="1">
              <a:buFont typeface="Arial" charset="0"/>
              <a:buNone/>
            </a:pPr>
            <a:r>
              <a:rPr lang="el-GR" altLang="el-GR" smtClean="0"/>
              <a:t>Επικοινωνία</a:t>
            </a:r>
          </a:p>
          <a:p>
            <a:pPr eaLnBrk="1" hangingPunct="1">
              <a:buFont typeface="Arial" charset="0"/>
              <a:buNone/>
            </a:pPr>
            <a:r>
              <a:rPr lang="el-GR" altLang="el-GR" smtClean="0"/>
              <a:t>ΜΑΚΑΤΟΝ</a:t>
            </a:r>
          </a:p>
          <a:p>
            <a:pPr eaLnBrk="1" hangingPunct="1">
              <a:buFont typeface="Arial" charset="0"/>
              <a:buNone/>
            </a:pPr>
            <a:endParaRPr lang="el-GR" altLang="el-GR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04813"/>
            <a:ext cx="4383088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Ντ. Αστέρη &amp; Π. Γαλάνης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l-G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Στρογγυλεμένο ορθογώνιο 3"/>
          <p:cNvSpPr>
            <a:spLocks noGrp="1"/>
          </p:cNvSpPr>
          <p:nvPr>
            <p:ph idx="1"/>
          </p:nvPr>
        </p:nvSpPr>
        <p:spPr>
          <a:xfrm>
            <a:off x="457200" y="1125538"/>
            <a:ext cx="8280400" cy="4679950"/>
          </a:xfrm>
          <a:prstGeom prst="roundRect">
            <a:avLst/>
          </a:prstGeom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82296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l-GR" sz="4000" dirty="0" smtClean="0"/>
              <a:t>Μελέτη περίπτωσης μαθητή ΔΑΦ στο Ειδικό Σχολείο</a:t>
            </a:r>
            <a:endParaRPr lang="el-GR" sz="400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Ντ. Αστέρη &amp; Π. Γαλάνης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2">
                    <a:satMod val="130000"/>
                  </a:schemeClr>
                </a:solidFill>
              </a:rPr>
              <a:t>ΣΕ ΟΜΑΔΑ 6 μαθητών με ΔΑΦ που έχουν αναπτύξει βασική επικοινωνία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2">
                    <a:satMod val="130000"/>
                  </a:schemeClr>
                </a:solidFill>
              </a:rPr>
              <a:t>εντάσσεται ο Κ.</a:t>
            </a:r>
            <a:endParaRPr lang="el-G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222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pPr eaLnBrk="1" hangingPunct="1"/>
            <a:r>
              <a:rPr lang="el-GR" altLang="el-GR" smtClean="0"/>
              <a:t>Ο Κ. επικοινωνεί χωρίς ομιλία.</a:t>
            </a:r>
          </a:p>
          <a:p>
            <a:pPr eaLnBrk="1" hangingPunct="1"/>
            <a:endParaRPr lang="el-GR" altLang="el-GR" smtClean="0"/>
          </a:p>
          <a:p>
            <a:pPr eaLnBrk="1" hangingPunct="1"/>
            <a:r>
              <a:rPr lang="el-GR" altLang="el-GR" smtClean="0"/>
              <a:t>Όλη η  τάξη έχει καλλιεργήσει την επικοινωνία σε κάποιο βαθμό μέσω ΜΑΚΑΤΟΝ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/>
              <a:t>ΣΥΜΠΤΩΜΑΤΟΛΟΓΙΑ: ΕΛΛΕΙΨΕΙΣ</a:t>
            </a:r>
          </a:p>
        </p:txBody>
      </p:sp>
      <p:sp>
        <p:nvSpPr>
          <p:cNvPr id="7171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l-GR" altLang="el-GR" sz="2800" smtClean="0"/>
              <a:t>Κοινωνικές-επικοινωνιακές δεξιότητες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l-GR" altLang="el-GR" sz="2800" smtClean="0"/>
              <a:t>Συναισθηματικές εκδηλώσεις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l-GR" altLang="el-GR" sz="2800" smtClean="0"/>
              <a:t>Προφορικός λόγος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l-GR" altLang="el-GR" sz="2800" smtClean="0"/>
              <a:t>Μίμηση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l-GR" altLang="el-GR" sz="2800" smtClean="0"/>
              <a:t>Προσοχή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l-GR" altLang="el-GR" sz="2800" smtClean="0"/>
              <a:t>Παιχνίδι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Ντ. Αστέρη &amp; Π. Γαλάνης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2">
                    <a:satMod val="130000"/>
                  </a:schemeClr>
                </a:solidFill>
              </a:rPr>
              <a:t>ΣΕ ΟΜΑΔΑ 6 μαθητών με ΔΑΦ που αυτό-εξυπηρετούνται</a:t>
            </a:r>
            <a:endParaRPr lang="el-G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325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eaLnBrk="1" hangingPunct="1"/>
            <a:r>
              <a:rPr lang="el-GR" altLang="el-GR" smtClean="0"/>
              <a:t>Ο Κ. αυτό-εξυπηρετείται υποβοηθούμενος </a:t>
            </a:r>
          </a:p>
          <a:p>
            <a:pPr eaLnBrk="1" hangingPunct="1"/>
            <a:endParaRPr lang="el-GR" altLang="el-GR" smtClean="0"/>
          </a:p>
          <a:p>
            <a:pPr eaLnBrk="1" hangingPunct="1"/>
            <a:r>
              <a:rPr lang="el-GR" altLang="el-GR" smtClean="0"/>
              <a:t>Όλη η  τάξη έχει εκπαιδευτεί σε πρόγραμμα αυτό-εξυπηρέτησης με σταδιακή απόσυρση της καθοδήγησης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l-GR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l-GR" dirty="0" smtClean="0">
                <a:solidFill>
                  <a:schemeClr val="tx2">
                    <a:satMod val="130000"/>
                  </a:schemeClr>
                </a:solidFill>
              </a:rPr>
              <a:t>Η ομάδα των 7 μαθητών συνολικά</a:t>
            </a:r>
            <a:br>
              <a:rPr lang="el-GR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l-GR" dirty="0" smtClean="0">
                <a:solidFill>
                  <a:schemeClr val="tx2">
                    <a:satMod val="130000"/>
                  </a:schemeClr>
                </a:solidFill>
              </a:rPr>
              <a:t>διδάσκεται όλο το λεξιλόγιο και τις δεξιότητες για το σώμα </a:t>
            </a:r>
            <a:br>
              <a:rPr lang="el-GR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l-G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427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pPr marL="538163" indent="-457200" eaLnBrk="1" hangingPunct="1"/>
            <a:r>
              <a:rPr lang="el-GR" altLang="el-GR" smtClean="0"/>
              <a:t>Ο Κ. συμμετέχει ως προς την ανάπτυξη δεξιοτήτων και η επικοινωνία του μεσολαβείται από κάρτες ΜΑΚΑΤΟΝ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Τίτλος 1"/>
          <p:cNvSpPr>
            <a:spLocks noGrp="1"/>
          </p:cNvSpPr>
          <p:nvPr>
            <p:ph type="title"/>
          </p:nvPr>
        </p:nvSpPr>
        <p:spPr>
          <a:xfrm>
            <a:off x="539750" y="0"/>
            <a:ext cx="8394700" cy="1417638"/>
          </a:xfrm>
        </p:spPr>
        <p:txBody>
          <a:bodyPr/>
          <a:lstStyle/>
          <a:p>
            <a:pPr eaLnBrk="1" hangingPunct="1"/>
            <a:r>
              <a:rPr lang="el-GR" altLang="el-GR" smtClean="0"/>
              <a:t>Περιοχές διδασκαλίας και διαφοροποίηση για τον Κ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0825" y="1844675"/>
            <a:ext cx="8353425" cy="475297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800" b="1" dirty="0" smtClean="0"/>
              <a:t>ΕΠΙΚΟΙΝΩΝΙΑ</a:t>
            </a:r>
            <a:r>
              <a:rPr lang="el-GR" sz="2800" dirty="0" smtClean="0"/>
              <a:t>: ΜΕ ΛΟΓΟ, ΕΙΚΟΝΑ ΚΑΙ ΝΟΗΜΑ  ΜΑΚΑΤΟΝ ταυτόχρονα.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800" b="1" dirty="0" smtClean="0"/>
              <a:t>ΛΟΓΟΣ</a:t>
            </a:r>
            <a:r>
              <a:rPr lang="el-GR" sz="2800" dirty="0" smtClean="0"/>
              <a:t> (προφορικός &amp; γραπτός): συνοδεύω στα φύλλα εργασίας με εικόνες και νοήματα ΜΑΚΑΤΟΝ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800" b="1" dirty="0" smtClean="0"/>
              <a:t>ΜΑΘΗΜΑΤΙΚΑ</a:t>
            </a:r>
            <a:r>
              <a:rPr lang="el-GR" sz="2800" dirty="0" smtClean="0"/>
              <a:t>: δραστηριότητες γύρω από το «ιατρείο»  μας.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800" b="1" dirty="0" smtClean="0"/>
              <a:t>ΚΟΙΝΩΝΙΚΟΤΗΤΑ</a:t>
            </a:r>
            <a:r>
              <a:rPr lang="el-GR" sz="2800" dirty="0" smtClean="0"/>
              <a:t>: παιχνίδια ρόλων για τη φροντίδα του εαυτού.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ΑΠΟΤΕΛΕΣΜΑ</a:t>
            </a:r>
          </a:p>
        </p:txBody>
      </p:sp>
      <p:sp>
        <p:nvSpPr>
          <p:cNvPr id="5632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8163" indent="-457200" algn="just" eaLnBrk="1" hangingPunct="1"/>
            <a:r>
              <a:rPr lang="el-GR" altLang="el-GR" smtClean="0"/>
              <a:t>Η δραστηριότητα είναι ίδια, ο στόχος διαφοροποιείται κατά μαθητή και για τον Κ είναι σημαντικά διαφοροποιημένος  όταν οι συμμαθητές του εργάζονται στα φύλλα εργασίας ανάγνωσης και γραφής. </a:t>
            </a:r>
          </a:p>
          <a:p>
            <a:pPr marL="538163" indent="-457200" algn="just" eaLnBrk="1" hangingPunct="1"/>
            <a:r>
              <a:rPr lang="el-GR" altLang="el-GR" smtClean="0"/>
              <a:t>Η ομάδα των 7 μαθητών εργάζεται μαζί το περισσότερο πρόγραμμα της ημέρας. 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τρογγυλεμένο ορθογώνιο 3"/>
          <p:cNvSpPr/>
          <p:nvPr/>
        </p:nvSpPr>
        <p:spPr>
          <a:xfrm>
            <a:off x="395288" y="981075"/>
            <a:ext cx="8280400" cy="46799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200" dirty="0"/>
              <a:t>ΜΕΛΕΤΗ ΠΕΡΙΠΤΩΣΗΣ ΜΑΘΗΤΗ ΜΕ ΔΑΦ ΣΤΟ ΓΕΝΙΚΟ ΣΧΟΛΕΙΟ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/>
              <a:t>ΧΑΡΑΚΤΗΡΙΣΤΙΚΑ ΠΑΙΔΙΟΥ</a:t>
            </a:r>
          </a:p>
        </p:txBody>
      </p:sp>
      <p:sp>
        <p:nvSpPr>
          <p:cNvPr id="58371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altLang="el-GR" sz="2800" smtClean="0"/>
              <a:t>Ηλικία: 8 ετών και 6 μηνών</a:t>
            </a:r>
          </a:p>
          <a:p>
            <a:r>
              <a:rPr lang="el-GR" altLang="el-GR" sz="2800" smtClean="0"/>
              <a:t>Διάγνωση: Διάχυτη Αναπτυξιακή Διαταραχή</a:t>
            </a:r>
          </a:p>
          <a:p>
            <a:r>
              <a:rPr lang="el-GR" altLang="el-GR" sz="2800" smtClean="0"/>
              <a:t>Τάξη: Β’ τάξη του γενικού δημοτικού σχολείου, με  παράλληλη στήριξη</a:t>
            </a:r>
          </a:p>
          <a:p>
            <a:r>
              <a:rPr lang="el-GR" altLang="el-GR" sz="2800" smtClean="0"/>
              <a:t>Διάσπαση προσοχής και στερεοτυπικές αντιδράσεις στην κίνηση και στην ομιλία</a:t>
            </a:r>
          </a:p>
          <a:p>
            <a:r>
              <a:rPr lang="el-GR" altLang="el-GR" sz="2800" smtClean="0"/>
              <a:t>Προφορικός λόγος σε επίπεδο απλής πρότασης</a:t>
            </a:r>
          </a:p>
          <a:p>
            <a:r>
              <a:rPr lang="el-GR" altLang="el-GR" sz="2800" smtClean="0"/>
              <a:t>Δυσκολία  στην κατανόηση σύνθετων οδηγιών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 smtClean="0"/>
          </a:p>
        </p:txBody>
      </p:sp>
      <p:sp>
        <p:nvSpPr>
          <p:cNvPr id="5939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484313"/>
            <a:ext cx="7467600" cy="4989512"/>
          </a:xfrm>
        </p:spPr>
        <p:txBody>
          <a:bodyPr/>
          <a:lstStyle/>
          <a:p>
            <a:r>
              <a:rPr lang="el-GR" altLang="el-GR" sz="2600" smtClean="0"/>
              <a:t>Σημαντικά ποιοτικά και ποσοτικά ελλείμματα στις κοινωνικές δεξιότητες</a:t>
            </a:r>
          </a:p>
          <a:p>
            <a:r>
              <a:rPr lang="el-GR" altLang="el-GR" sz="2600" smtClean="0"/>
              <a:t>Μειωμένη εποικοδομητική συμμετοχή στη μαθησιακή διαδικασία και απόκριση σε ερωτήσεις και εντολές της δασκάλας</a:t>
            </a:r>
          </a:p>
          <a:p>
            <a:r>
              <a:rPr lang="el-GR" altLang="el-GR" sz="2600" smtClean="0"/>
              <a:t>Δυσκολία προσαρμογής στις αλλαγές της ρουτίνας</a:t>
            </a:r>
          </a:p>
          <a:p>
            <a:r>
              <a:rPr lang="el-GR" altLang="el-GR" sz="2600" smtClean="0"/>
              <a:t>Αδυναμία αυτόνομης τήρησης των ρουτινών του σχολείου και της τάξης</a:t>
            </a:r>
          </a:p>
          <a:p>
            <a:r>
              <a:rPr lang="el-GR" altLang="el-GR" sz="2600" smtClean="0"/>
              <a:t>Αδυναμία συμμετοχής σε ομαδικά παιχνίδια</a:t>
            </a:r>
          </a:p>
          <a:p>
            <a:r>
              <a:rPr lang="el-GR" altLang="el-GR" sz="2600" smtClean="0"/>
              <a:t>Έλλειψη πρωτοβουλιών για αλληλεπίδραση με τους συμμαθητές του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/>
              <a:t>ΕΝΔΕΙΚΤΙΚΟ ΠΡΟΓΡΑΜΜΑ ΠΑΡΕΜΒΑΣΗΣ: ΕΠΟΙΚΟΔΟΜΗΤΙΚΗ ΣΥΜΜΕΤΟΧΗ</a:t>
            </a:r>
          </a:p>
        </p:txBody>
      </p:sp>
      <p:sp>
        <p:nvSpPr>
          <p:cNvPr id="6041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l-GR" altLang="el-GR" sz="2800" smtClean="0"/>
              <a:t>Παρέχονται αρκετές ευκαιρίες να μετέχει στο μάθημα (π.χ. να απαντά σε ερωτήσεις)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l-GR" altLang="el-GR" sz="2800" smtClean="0"/>
              <a:t>Γίνεται διαρκής επίσταση της προσοχής του όταν χρειάζεται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l-GR" altLang="el-GR" sz="2800" smtClean="0"/>
              <a:t>Το παιδί με ΔΑΦ και οι συμμαθητές του επαινούνται για την προσοχή τους στο μάθημα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l-GR" altLang="el-GR" sz="2800" smtClean="0"/>
              <a:t>Του αναθέτονται καθήκοντα βοηθού τα οποία εκτελεί μόνος του ή σε συνεργασία με κάποιο συμμαθητή του</a:t>
            </a:r>
          </a:p>
          <a:p>
            <a:endParaRPr lang="el-GR" altLang="el-GR" sz="120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 smtClean="0"/>
          </a:p>
        </p:txBody>
      </p:sp>
      <p:sp>
        <p:nvSpPr>
          <p:cNvPr id="6144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altLang="el-GR" sz="2800" smtClean="0"/>
              <a:t>Καθοδηγείται να παρατηρεί τι κάνουν οι συμμαθητές του την ώρα του μαθήματος</a:t>
            </a:r>
          </a:p>
          <a:p>
            <a:pPr>
              <a:lnSpc>
                <a:spcPct val="114000"/>
              </a:lnSpc>
            </a:pPr>
            <a:r>
              <a:rPr lang="el-GR" altLang="el-GR" sz="2800" smtClean="0"/>
              <a:t>Η εκπαιδευτικός της παράλληλης στήριξης (ή ο διπλανός μαθητής) του υπαγορεύει χαμηλόφωνα την απάντηση σε ερώτηση της δασκάλας</a:t>
            </a:r>
          </a:p>
          <a:p>
            <a:pPr>
              <a:lnSpc>
                <a:spcPct val="114000"/>
              </a:lnSpc>
            </a:pPr>
            <a:r>
              <a:rPr lang="el-GR" altLang="el-GR" sz="2800" smtClean="0"/>
              <a:t>Του παρέχεται υπενθύμιση και βοήθεια να σηκώνει το χέρι του προκειμένου να απαντήσει σε μια ερώτηση, να ζητήσει βοήθεια ή ενίσχυση από τη δασκάλα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/>
              <a:t>ΕΦΑΡΜΟΓΗ ΠΡΟΓΡΑΜΜΑΤΟΣ ΑΥΤΟΚΑΤΑΓΡΑΦΗΣ</a:t>
            </a:r>
            <a:r>
              <a:rPr lang="en-US" altLang="el-GR" sz="3600" smtClean="0"/>
              <a:t> </a:t>
            </a:r>
            <a:r>
              <a:rPr lang="en-US" altLang="el-GR" sz="2400" smtClean="0"/>
              <a:t>(</a:t>
            </a:r>
            <a:r>
              <a:rPr lang="el-GR" altLang="el-GR" sz="2400" smtClean="0"/>
              <a:t>Γαλάνης, 2011)</a:t>
            </a:r>
            <a:endParaRPr lang="el-GR" altLang="el-GR" sz="3600" smtClean="0"/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eriod"/>
            </a:pPr>
            <a:r>
              <a:rPr lang="el-GR" altLang="el-GR" sz="2800" b="1" i="1" smtClean="0"/>
              <a:t>Ορισμός επιθυμητής συμπεριφοράς</a:t>
            </a:r>
            <a:r>
              <a:rPr lang="el-GR" altLang="el-GR" sz="2800" smtClean="0"/>
              <a:t>: Να συμμετέχει εποικοδομητικά στη μαθησιακή διαδικασία</a:t>
            </a:r>
          </a:p>
          <a:p>
            <a:pPr marL="533400" indent="-5334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eriod"/>
            </a:pPr>
            <a:r>
              <a:rPr lang="el-GR" altLang="el-GR" sz="2800" b="1" i="1" smtClean="0"/>
              <a:t>Ορισμός της επιθυμητής και της ανεπιθύμητης συμπεριφοράς στο παιδί: </a:t>
            </a:r>
            <a:r>
              <a:rPr lang="el-GR" altLang="el-GR" sz="2800" smtClean="0"/>
              <a:t>«Προσέχω», «Δεν προσέχω».</a:t>
            </a:r>
            <a:endParaRPr lang="el-GR" altLang="el-GR" sz="2800" b="1" i="1" smtClean="0"/>
          </a:p>
          <a:p>
            <a:pPr marL="533400" indent="-5334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eriod"/>
            </a:pPr>
            <a:r>
              <a:rPr lang="el-GR" altLang="el-GR" sz="2800" b="1" i="1" smtClean="0"/>
              <a:t>Επιλογή ενισχυτών </a:t>
            </a:r>
            <a:r>
              <a:rPr lang="el-GR" altLang="el-GR" sz="2800" smtClean="0"/>
              <a:t>που παρέχονται σε συνάρτηση με την επίτευξη του στόχου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 smtClean="0"/>
          </a:p>
        </p:txBody>
      </p:sp>
      <p:sp>
        <p:nvSpPr>
          <p:cNvPr id="8195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altLang="el-GR" sz="2800" smtClean="0"/>
              <a:t>Γνωστικές λειτουργίες: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smtClean="0"/>
              <a:t>60% περίπου των παιδιών με ΔΑΦ έχει ΔΝ&lt;70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smtClean="0"/>
              <a:t>Ασταθής ρυθμός μάθησης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smtClean="0"/>
              <a:t>Ελλιπής ανάπτυξης της «Θεωρίας του Νου»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smtClean="0"/>
              <a:t>Επιτελικές δυσλειτουργίες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smtClean="0"/>
              <a:t>Ελλιπής «κεντρική συνοχή»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 smtClean="0"/>
          </a:p>
        </p:txBody>
      </p:sp>
      <p:sp>
        <p:nvSpPr>
          <p:cNvPr id="63491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33400" indent="-5334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rabicPeriod" startAt="4"/>
            </a:pPr>
            <a:r>
              <a:rPr lang="el-GR" altLang="el-GR" sz="2800" b="1" i="1" smtClean="0"/>
              <a:t>Επιλογή του συστήματος αυτοκαταγραφής</a:t>
            </a:r>
            <a:r>
              <a:rPr lang="el-GR" altLang="el-GR" sz="2800" smtClean="0"/>
              <a:t>: Ένα ειδικά διαμορφωμένο φύλλο καταγραφής με ΝΑΙ και ΟΧΙ τα οποία το παιδί κυκλώνει ανάλογα με το αν εκδηλώνει ή όχι την επιθυμητή συμπεριφορά, κάθε φορά που τον ρωτάει η δασκάλα αν προσέχει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3 - Εικόνα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115888"/>
            <a:ext cx="5170487" cy="626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00613"/>
          </a:xfrm>
        </p:spPr>
        <p:txBody>
          <a:bodyPr/>
          <a:lstStyle/>
          <a:p>
            <a:pPr marL="457200" indent="-457200">
              <a:lnSpc>
                <a:spcPct val="114000"/>
              </a:lnSpc>
              <a:spcAft>
                <a:spcPts val="600"/>
              </a:spcAft>
              <a:buSzPct val="100000"/>
              <a:buFont typeface="+mj-lt"/>
              <a:buAutoNum type="arabicPeriod" startAt="5"/>
              <a:defRPr/>
            </a:pPr>
            <a:r>
              <a:rPr lang="el-GR" sz="2800" b="1" i="1" dirty="0"/>
              <a:t>Καθορισμός κριτηρίου ενίσχυσης:</a:t>
            </a:r>
            <a:r>
              <a:rPr lang="el-GR" sz="2800" dirty="0"/>
              <a:t> Όταν ο μαθητής </a:t>
            </a:r>
            <a:r>
              <a:rPr lang="el-GR" sz="2800" dirty="0" smtClean="0"/>
              <a:t>κυκλώνει όλα </a:t>
            </a:r>
            <a:r>
              <a:rPr lang="el-GR" sz="2800" dirty="0"/>
              <a:t>τα ΝΑΙ </a:t>
            </a:r>
            <a:r>
              <a:rPr lang="el-GR" sz="2800" dirty="0" smtClean="0"/>
              <a:t>κερδίζει τον </a:t>
            </a:r>
            <a:r>
              <a:rPr lang="el-GR" sz="2800" dirty="0"/>
              <a:t>ενισχυτή. Αρχικά το παιδί </a:t>
            </a:r>
            <a:r>
              <a:rPr lang="el-GR" sz="2800" dirty="0" smtClean="0"/>
              <a:t>πρέπει να </a:t>
            </a:r>
            <a:r>
              <a:rPr lang="el-GR" sz="2800" dirty="0" err="1"/>
              <a:t>αυτοδιαχειριστεί</a:t>
            </a:r>
            <a:r>
              <a:rPr lang="el-GR" sz="2800" dirty="0"/>
              <a:t> τη συμπεριφορά του για </a:t>
            </a:r>
            <a:r>
              <a:rPr lang="el-GR" sz="2800" dirty="0" smtClean="0"/>
              <a:t>10’. </a:t>
            </a:r>
            <a:r>
              <a:rPr lang="el-GR" sz="2800" dirty="0"/>
              <a:t>Σταδιακά </a:t>
            </a:r>
            <a:r>
              <a:rPr lang="el-GR" sz="2800" dirty="0" smtClean="0"/>
              <a:t>αυξάνεται η </a:t>
            </a:r>
            <a:r>
              <a:rPr lang="el-GR" sz="2800" dirty="0"/>
              <a:t>διάρκεια εφαρμογής του προγράμματος σε </a:t>
            </a:r>
            <a:r>
              <a:rPr lang="el-GR" sz="2800" dirty="0" smtClean="0"/>
              <a:t>40’.</a:t>
            </a:r>
          </a:p>
          <a:p>
            <a:pPr marL="457200" indent="-457200">
              <a:lnSpc>
                <a:spcPct val="114000"/>
              </a:lnSpc>
              <a:spcAft>
                <a:spcPts val="600"/>
              </a:spcAft>
              <a:buSzPct val="100000"/>
              <a:buFont typeface="+mj-lt"/>
              <a:buAutoNum type="arabicPeriod" startAt="5"/>
              <a:defRPr/>
            </a:pPr>
            <a:r>
              <a:rPr lang="el-GR" sz="2800" b="1" i="1" dirty="0" smtClean="0"/>
              <a:t>Εκπαίδευση</a:t>
            </a:r>
            <a:r>
              <a:rPr lang="el-GR" sz="2800" dirty="0" smtClean="0"/>
              <a:t>: Η </a:t>
            </a:r>
            <a:r>
              <a:rPr lang="el-GR" sz="2800" dirty="0"/>
              <a:t>εκπαίδευση στη διάκριση και καταγραφή της συμπεριφοράς </a:t>
            </a:r>
            <a:r>
              <a:rPr lang="el-GR" sz="2800" dirty="0" smtClean="0"/>
              <a:t>γίνεται με </a:t>
            </a:r>
            <a:r>
              <a:rPr lang="el-GR" sz="2800" dirty="0"/>
              <a:t>παροχή βοήθειας (παρουσίαση προτύπου προς μίμηση, λεκτική και σωματική καθοδήγηση) και ενίσχυσης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/>
              <a:t>ΑΠΟΤΕΛΕΣΜΑΤΑ</a:t>
            </a:r>
          </a:p>
        </p:txBody>
      </p:sp>
      <p:sp>
        <p:nvSpPr>
          <p:cNvPr id="6656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l-GR" altLang="el-GR" sz="2800" smtClean="0"/>
              <a:t>5 μήνες μετά την εισαγωγή της παρέμβασης ο Γιάννης συμμετείχε εποικοδομητικά σε ποσοστό 50% της διάρκειας του μαθήματος. 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l-GR" altLang="el-GR" sz="2800" smtClean="0"/>
              <a:t>Ο μαθητής έμαθε εντός σύντομου χρονικού διαστήματος (περίπου 3 διδ. ώρες) να αυτοκαταγράφει τη συμπεριφορά του με ακρίβεια κατά μέσο όρο 80%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/>
              <a:t>ΣΥΜΠΤΩΜΑΤΟΛΟΓΙΑ: ΠΛΕΟΝΑΣΜΟΙ</a:t>
            </a:r>
          </a:p>
        </p:txBody>
      </p:sp>
      <p:sp>
        <p:nvSpPr>
          <p:cNvPr id="9219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altLang="el-GR" sz="2800" smtClean="0"/>
              <a:t>Στερεοτυπικές αντιδράσεις</a:t>
            </a:r>
          </a:p>
          <a:p>
            <a:pPr>
              <a:lnSpc>
                <a:spcPct val="150000"/>
              </a:lnSpc>
            </a:pPr>
            <a:r>
              <a:rPr lang="el-GR" altLang="el-GR" sz="2800" smtClean="0"/>
              <a:t>Αντίσταση στην αλλαγή της ρουτίνας</a:t>
            </a:r>
          </a:p>
          <a:p>
            <a:pPr>
              <a:lnSpc>
                <a:spcPct val="150000"/>
              </a:lnSpc>
            </a:pPr>
            <a:r>
              <a:rPr lang="el-GR" altLang="el-GR" sz="2800" smtClean="0"/>
              <a:t>Εμμονικά ενδιαφέροντα</a:t>
            </a:r>
          </a:p>
          <a:p>
            <a:pPr>
              <a:lnSpc>
                <a:spcPct val="150000"/>
              </a:lnSpc>
            </a:pPr>
            <a:r>
              <a:rPr lang="el-GR" altLang="el-GR" sz="2800" smtClean="0"/>
              <a:t>Προβλήματα συμπεριφοράς</a:t>
            </a:r>
          </a:p>
          <a:p>
            <a:pPr>
              <a:lnSpc>
                <a:spcPct val="150000"/>
              </a:lnSpc>
            </a:pPr>
            <a:r>
              <a:rPr lang="el-GR" altLang="el-GR" sz="2800" smtClean="0"/>
              <a:t>Ιδιαίτερες ικανότητες </a:t>
            </a:r>
            <a:r>
              <a:rPr lang="el-GR" altLang="el-GR" sz="2000" smtClean="0"/>
              <a:t>(χωρίς λειτουργική αξία)</a:t>
            </a:r>
            <a:endParaRPr lang="el-GR" altLang="el-GR" sz="2800" smtClean="0"/>
          </a:p>
          <a:p>
            <a:endParaRPr lang="el-GR" altLang="el-GR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Ντ. </a:t>
            </a:r>
            <a:r>
              <a:rPr lang="el-GR" dirty="0" err="1" smtClean="0"/>
              <a:t>Αστέρη</a:t>
            </a:r>
            <a:endParaRPr lang="el-G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 - Τίτλος"/>
          <p:cNvSpPr>
            <a:spLocks noGrp="1"/>
          </p:cNvSpPr>
          <p:nvPr>
            <p:ph type="title"/>
          </p:nvPr>
        </p:nvSpPr>
        <p:spPr>
          <a:xfrm>
            <a:off x="755650" y="274638"/>
            <a:ext cx="8178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  <a:hlinkClick r:id="rId2"/>
              </a:rPr>
              <a:t>http://www.youtube.com/watch?v=lX4GHZOL-XQ</a:t>
            </a:r>
            <a:r>
              <a:rPr lang="el-GR" sz="28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l-GR" sz="28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l-GR" sz="2800" dirty="0" smtClean="0">
                <a:solidFill>
                  <a:schemeClr val="tx2">
                    <a:satMod val="130000"/>
                  </a:schemeClr>
                </a:solidFill>
              </a:rPr>
              <a:t>ΔΕΙΤΕ ΤΟ ΒΙΝΤΕΟ</a:t>
            </a:r>
          </a:p>
        </p:txBody>
      </p:sp>
      <p:pic>
        <p:nvPicPr>
          <p:cNvPr id="10243" name="3 - Θέση περιεχομένου" descr="autism awareness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2060575"/>
            <a:ext cx="3552825" cy="4525963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Ντ. Αστέρη &amp; Π. Γαλάνης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/>
              <a:t>ΕΠΙΔΗΜΙΟΛΟΓΙΚΑ ΣΤΟΙΧΕΙΑ</a:t>
            </a:r>
          </a:p>
        </p:txBody>
      </p:sp>
      <p:sp>
        <p:nvSpPr>
          <p:cNvPr id="11267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altLang="el-GR" sz="2800" smtClean="0"/>
              <a:t>Συχνότητα εμφάνισης: 1/88 </a:t>
            </a:r>
            <a:r>
              <a:rPr lang="el-GR" altLang="el-GR" sz="2000" smtClean="0"/>
              <a:t>(</a:t>
            </a:r>
            <a:r>
              <a:rPr lang="en-GB" altLang="el-GR" sz="2000" smtClean="0"/>
              <a:t>CDC, 2012)</a:t>
            </a:r>
            <a:endParaRPr lang="en-GB" altLang="el-GR" sz="2800" smtClean="0"/>
          </a:p>
          <a:p>
            <a:pPr>
              <a:lnSpc>
                <a:spcPct val="150000"/>
              </a:lnSpc>
            </a:pPr>
            <a:r>
              <a:rPr lang="el-GR" altLang="el-GR" sz="2800" smtClean="0"/>
              <a:t>Αναλογία αγοριών-κοριτσιών: 4-1</a:t>
            </a:r>
          </a:p>
          <a:p>
            <a:pPr>
              <a:lnSpc>
                <a:spcPct val="150000"/>
              </a:lnSpc>
            </a:pPr>
            <a:r>
              <a:rPr lang="el-GR" altLang="el-GR" sz="2800" smtClean="0"/>
              <a:t>20-25% των παιδιών με ΔΑΔ εμφανίζει παλινδρόμηση δεξιοτήτων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Ντ. Αστέρη &amp; Π. Γαλάνης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1975</TotalTime>
  <Words>1775</Words>
  <Application>Microsoft Office PowerPoint</Application>
  <PresentationFormat>Προβολή στην οθόνη (4:3)</PresentationFormat>
  <Paragraphs>303</Paragraphs>
  <Slides>63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63</vt:i4>
      </vt:variant>
    </vt:vector>
  </HeadingPairs>
  <TitlesOfParts>
    <vt:vector size="64" baseType="lpstr">
      <vt:lpstr>Θέμα του Office</vt:lpstr>
      <vt:lpstr>Διαφοροποίηση της διδασκαλίας για μαθητές με αυτισμό</vt:lpstr>
      <vt:lpstr>Περιεχομενα</vt:lpstr>
      <vt:lpstr>Διαφάνεια 3</vt:lpstr>
      <vt:lpstr>ΠΕΡΙΓΡΑΦΗ ΤΗΣ ΔΑΦ</vt:lpstr>
      <vt:lpstr>ΣΥΜΠΤΩΜΑΤΟΛΟΓΙΑ: ΕΛΛΕΙΨΕΙΣ</vt:lpstr>
      <vt:lpstr>Διαφάνεια 6</vt:lpstr>
      <vt:lpstr>ΣΥΜΠΤΩΜΑΤΟΛΟΓΙΑ: ΠΛΕΟΝΑΣΜΟΙ</vt:lpstr>
      <vt:lpstr>http://www.youtube.com/watch?v=lX4GHZOL-XQ ΔΕΙΤΕ ΤΟ ΒΙΝΤΕΟ</vt:lpstr>
      <vt:lpstr>ΕΠΙΔΗΜΙΟΛΟΓΙΚΑ ΣΤΟΙΧΕΙΑ</vt:lpstr>
      <vt:lpstr>ΑΙΤΙΟΛΟΓΙΑ</vt:lpstr>
      <vt:lpstr>ΔΙΑΓΝΩΣΗ</vt:lpstr>
      <vt:lpstr>ΔΙΑΔΙΚΑΣΙΕΣ ΑΞΙΟΛΟΓΗΣΗΣ</vt:lpstr>
      <vt:lpstr>ΔΙΑΔΙΚΑΣΙΕΣ ΑΞΙΟΛΟΓΗΣΗΣ</vt:lpstr>
      <vt:lpstr>Διαφάνεια 14</vt:lpstr>
      <vt:lpstr>ΧΑΡΑΚΤΗΡΙΣΤΙΚΑ ΒΕΛΤΙΣΤΩΝ ΠΑΡΕΜΒΑΣΕΩΝ</vt:lpstr>
      <vt:lpstr>Διαφάνεια 16</vt:lpstr>
      <vt:lpstr>Διαφάνεια 17</vt:lpstr>
      <vt:lpstr>Διαφάνεια 18</vt:lpstr>
      <vt:lpstr>ΒΑΣΙΚΟΙ ΤΟΜΕΙΣ ΤΗΣ ΠΑΡΕΜΒΑΣΗΣ</vt:lpstr>
      <vt:lpstr>ΔΙΔΑΣΚΑΛΙΑ ΔΕΞΙΟΤΗΤΩΝ:</vt:lpstr>
      <vt:lpstr>Διαφάνεια 21</vt:lpstr>
      <vt:lpstr>ΔΟΜΗΜΕΝΕΣ ΣΥΜΠΕΡΙΦΟΡΙΚΕΣ – ΑΝΑΛΥΤΙΚΕΣ ΠΑΡΕΜΒΑΣΕΙΣ</vt:lpstr>
      <vt:lpstr>ΝΑΤΟΥΡΑΛΙΣΤΙΚΕΣ ΣΥΜΠΕΡΙΦΟΡΙΚΕΣ ΠΑΡΕΜΒΑΣΕΙΣ</vt:lpstr>
      <vt:lpstr>ΤΟ ΠΡΟΓΡΑΜΜΑ T.E.A.C.C.H.</vt:lpstr>
      <vt:lpstr>Διαφάνεια 25</vt:lpstr>
      <vt:lpstr>Διαφάνεια 26</vt:lpstr>
      <vt:lpstr>Διαφοροποιούμε το περιεχόμενο  της διδασκαλίας </vt:lpstr>
      <vt:lpstr>Διαφοροποιούμε το περιεχόμενο  της διδασκαλίας</vt:lpstr>
      <vt:lpstr> </vt:lpstr>
      <vt:lpstr>Διαφοροποιούμε το περιεχόμενο  της διδασκαλίας </vt:lpstr>
      <vt:lpstr>Διαφοροποιούμε τη διαδικασία της διδασκαλίας</vt:lpstr>
      <vt:lpstr>Διαφοροποιούμε τη διαδικασία της διδασκαλίας </vt:lpstr>
      <vt:lpstr>Διαφοροποιούμε τη διαδικασία της διδασκαλίας </vt:lpstr>
      <vt:lpstr>Διαφοροποιούμε τη διαδικασία</vt:lpstr>
      <vt:lpstr>Διαφοροποιούμε τη διαδικασία 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Διαφοροποιούμε τη διαδικασία </vt:lpstr>
      <vt:lpstr>Διαφοροποιούμε τη διαδικασία </vt:lpstr>
      <vt:lpstr>Διαφοροποιούμε τη διαδικασία </vt:lpstr>
      <vt:lpstr>Διαφάνεια 44</vt:lpstr>
      <vt:lpstr>ΔΙΔΑΣΚΩ ΤΗΝ ΕΝΝΟΙΑ  </vt:lpstr>
      <vt:lpstr>Διαφοροποιούμε το προϊόν και τη μέθοδο αξιολόγησης</vt:lpstr>
      <vt:lpstr> </vt:lpstr>
      <vt:lpstr>Διαφάνεια 48</vt:lpstr>
      <vt:lpstr>ΣΕ ΟΜΑΔΑ 6 μαθητών με ΔΑΦ που έχουν αναπτύξει βασική επικοινωνία εντάσσεται ο Κ.</vt:lpstr>
      <vt:lpstr>ΣΕ ΟΜΑΔΑ 6 μαθητών με ΔΑΦ που αυτό-εξυπηρετούνται</vt:lpstr>
      <vt:lpstr> Η ομάδα των 7 μαθητών συνολικά διδάσκεται όλο το λεξιλόγιο και τις δεξιότητες για το σώμα  </vt:lpstr>
      <vt:lpstr>Περιοχές διδασκαλίας και διαφοροποίηση για τον Κ</vt:lpstr>
      <vt:lpstr>ΑΠΟΤΕΛΕΣΜΑ</vt:lpstr>
      <vt:lpstr>Διαφάνεια 54</vt:lpstr>
      <vt:lpstr>ΧΑΡΑΚΤΗΡΙΣΤΙΚΑ ΠΑΙΔΙΟΥ</vt:lpstr>
      <vt:lpstr>Διαφάνεια 56</vt:lpstr>
      <vt:lpstr>ΕΝΔΕΙΚΤΙΚΟ ΠΡΟΓΡΑΜΜΑ ΠΑΡΕΜΒΑΣΗΣ: ΕΠΟΙΚΟΔΟΜΗΤΙΚΗ ΣΥΜΜΕΤΟΧΗ</vt:lpstr>
      <vt:lpstr>Διαφάνεια 58</vt:lpstr>
      <vt:lpstr>ΕΦΑΡΜΟΓΗ ΠΡΟΓΡΑΜΜΑΤΟΣ ΑΥΤΟΚΑΤΑΓΡΑΦΗΣ (Γαλάνης, 2011)</vt:lpstr>
      <vt:lpstr>Διαφάνεια 60</vt:lpstr>
      <vt:lpstr>Διαφάνεια 61</vt:lpstr>
      <vt:lpstr>Διαφάνεια 62</vt:lpstr>
      <vt:lpstr>ΑΠΟΤΕΛΕΣΜΑΤΑ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Παιδαγωγική  Αντιμετώπιση  των μαθησιακών δυσκολιών Διαφοροποίηση</dc:title>
  <dc:creator>Doretta;Petros</dc:creator>
  <cp:lastModifiedBy>mgelastopoulou</cp:lastModifiedBy>
  <cp:revision>237</cp:revision>
  <dcterms:created xsi:type="dcterms:W3CDTF">2008-09-09T06:54:24Z</dcterms:created>
  <dcterms:modified xsi:type="dcterms:W3CDTF">2014-05-13T09:40:05Z</dcterms:modified>
</cp:coreProperties>
</file>